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30"/>
  </p:notesMasterIdLst>
  <p:handoutMasterIdLst>
    <p:handoutMasterId r:id="rId31"/>
  </p:handoutMasterIdLst>
  <p:sldIdLst>
    <p:sldId id="257" r:id="rId2"/>
    <p:sldId id="284"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94">
          <p15:clr>
            <a:srgbClr val="A4A3A4"/>
          </p15:clr>
        </p15:guide>
        <p15:guide id="3" pos="2831">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94"/>
        <p:guide pos="2831"/>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9A190EAF-1EF5-D94E-A430-8C079F87F570}" type="slidenum">
              <a:rPr lang="en-US"/>
              <a:pPr/>
              <a:t>1</a:t>
            </a:fld>
            <a:endParaRPr lang="en-US"/>
          </a:p>
        </p:txBody>
      </p:sp>
      <p:sp>
        <p:nvSpPr>
          <p:cNvPr id="317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a:p>
            <a:endParaRPr lang="en-US"/>
          </a:p>
          <a:p>
            <a:endParaRPr lang="en-US"/>
          </a:p>
        </p:txBody>
      </p:sp>
      <p:sp>
        <p:nvSpPr>
          <p:cNvPr id="31748"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1937909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BC0B561A-6CCC-9E44-8CF8-4759BC5504A4}" type="slidenum">
              <a:rPr lang="en-US"/>
              <a:pPr/>
              <a:t>11</a:t>
            </a:fld>
            <a:endParaRPr lang="en-US"/>
          </a:p>
        </p:txBody>
      </p:sp>
      <p:sp>
        <p:nvSpPr>
          <p:cNvPr id="40963" name="Slide Image Placeholder 2"/>
          <p:cNvSpPr>
            <a:spLocks noGrp="1" noRot="1" noChangeAspect="1" noTextEdit="1"/>
          </p:cNvSpPr>
          <p:nvPr>
            <p:ph type="sldImg"/>
          </p:nvPr>
        </p:nvSpPr>
        <p:spPr>
          <a:ln/>
        </p:spPr>
      </p:sp>
      <p:sp>
        <p:nvSpPr>
          <p:cNvPr id="4096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820706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E8A41B46-090C-0E4C-8F36-B260614A14A5}" type="slidenum">
              <a:rPr lang="en-US"/>
              <a:pPr/>
              <a:t>12</a:t>
            </a:fld>
            <a:endParaRPr lang="en-US"/>
          </a:p>
        </p:txBody>
      </p:sp>
      <p:sp>
        <p:nvSpPr>
          <p:cNvPr id="41987" name="Slide Image Placeholder 2"/>
          <p:cNvSpPr>
            <a:spLocks noGrp="1" noRot="1" noChangeAspect="1" noTextEdit="1"/>
          </p:cNvSpPr>
          <p:nvPr>
            <p:ph type="sldImg"/>
          </p:nvPr>
        </p:nvSpPr>
        <p:spPr>
          <a:ln/>
        </p:spPr>
      </p:sp>
      <p:sp>
        <p:nvSpPr>
          <p:cNvPr id="4198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48650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10EFF99A-BD64-2F40-9074-5F086AD1ABD6}" type="slidenum">
              <a:rPr lang="en-US"/>
              <a:pPr/>
              <a:t>13</a:t>
            </a:fld>
            <a:endParaRPr lang="en-US"/>
          </a:p>
        </p:txBody>
      </p:sp>
      <p:sp>
        <p:nvSpPr>
          <p:cNvPr id="430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Tell students that PSP0 is the process they will be using today to write a program, and that there is a PSP0 tutorial coming up next.</a:t>
            </a:r>
          </a:p>
          <a:p>
            <a:endParaRPr lang="en-US"/>
          </a:p>
          <a:p>
            <a:r>
              <a:rPr lang="en-US"/>
              <a:t>Scripts are expert-level descriptions that guide personal enactment of a process. They contain references to pertinent forms, standards, guidelines, and measures. Scripts may be defined at a high level for an entire process or at a more detailed level for a particular process phase. </a:t>
            </a:r>
          </a:p>
          <a:p>
            <a:endParaRPr lang="en-US"/>
          </a:p>
          <a:p>
            <a:r>
              <a:rPr lang="en-US"/>
              <a:t>A process script documents </a:t>
            </a:r>
          </a:p>
          <a:p>
            <a:r>
              <a:rPr lang="en-US"/>
              <a:t>• the process purpose or objective </a:t>
            </a:r>
          </a:p>
          <a:p>
            <a:r>
              <a:rPr lang="en-US"/>
              <a:t>• entry criteria </a:t>
            </a:r>
          </a:p>
          <a:p>
            <a:r>
              <a:rPr lang="en-US"/>
              <a:t>• any general guidelines, usage considerations, or constraints </a:t>
            </a:r>
          </a:p>
          <a:p>
            <a:r>
              <a:rPr lang="en-US"/>
              <a:t>• phases or steps to be performed </a:t>
            </a:r>
          </a:p>
          <a:p>
            <a:r>
              <a:rPr lang="en-US"/>
              <a:t>• process measures and quality criteria </a:t>
            </a:r>
          </a:p>
          <a:p>
            <a:r>
              <a:rPr lang="en-US"/>
              <a:t>• exit conditions </a:t>
            </a:r>
          </a:p>
          <a:p>
            <a:r>
              <a:rPr lang="en-US"/>
              <a:t>	</a:t>
            </a:r>
          </a:p>
          <a:p>
            <a:endParaRPr lang="en-US"/>
          </a:p>
        </p:txBody>
      </p:sp>
      <p:sp>
        <p:nvSpPr>
          <p:cNvPr id="43012"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25416611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88121DF4-631C-4446-A08B-C1D4E181DCFD}" type="slidenum">
              <a:rPr lang="en-US"/>
              <a:pPr/>
              <a:t>14</a:t>
            </a:fld>
            <a:endParaRPr lang="en-US"/>
          </a:p>
        </p:txBody>
      </p:sp>
      <p:sp>
        <p:nvSpPr>
          <p:cNvPr id="4403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Measures quantify the process and the product. They provide insight into how the process is working by enabling users to </a:t>
            </a:r>
          </a:p>
          <a:p>
            <a:r>
              <a:rPr lang="en-US"/>
              <a:t>• develop data profiles of previous projects that can be used for planning and</a:t>
            </a:r>
            <a:br>
              <a:rPr lang="en-US"/>
            </a:br>
            <a:r>
              <a:rPr lang="en-US"/>
              <a:t>  process improvement </a:t>
            </a:r>
          </a:p>
          <a:p>
            <a:r>
              <a:rPr lang="en-US"/>
              <a:t>• analyze a process to determine how to improve it </a:t>
            </a:r>
          </a:p>
          <a:p>
            <a:r>
              <a:rPr lang="en-US"/>
              <a:t>• determine the effectiveness of process modifications </a:t>
            </a:r>
          </a:p>
          <a:p>
            <a:r>
              <a:rPr lang="en-US"/>
              <a:t>• monitor the execution of their processes and make next-step decisions </a:t>
            </a:r>
          </a:p>
          <a:p>
            <a:r>
              <a:rPr lang="en-US"/>
              <a:t>	</a:t>
            </a:r>
          </a:p>
          <a:p>
            <a:endParaRPr lang="en-US"/>
          </a:p>
        </p:txBody>
      </p:sp>
      <p:sp>
        <p:nvSpPr>
          <p:cNvPr id="44036"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1528128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65B14973-07DA-3E40-B7AB-7847FE7A8C7F}" type="slidenum">
              <a:rPr lang="en-US"/>
              <a:pPr/>
              <a:t>15</a:t>
            </a:fld>
            <a:endParaRPr lang="en-US"/>
          </a:p>
        </p:txBody>
      </p:sp>
      <p:sp>
        <p:nvSpPr>
          <p:cNvPr id="45059" name="Notes Placeholder 1"/>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The last point here on TSP is to emphasize that the 4 measures defined in the PSP are the basis for all the TSP measures.</a:t>
            </a:r>
          </a:p>
        </p:txBody>
      </p:sp>
      <p:sp>
        <p:nvSpPr>
          <p:cNvPr id="45060"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17952287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9F653B42-CD70-3E47-9B91-65923AE08C6B}" type="slidenum">
              <a:rPr lang="en-US"/>
              <a:pPr/>
              <a:t>16</a:t>
            </a:fld>
            <a:endParaRPr lang="en-US"/>
          </a:p>
        </p:txBody>
      </p:sp>
      <p:sp>
        <p:nvSpPr>
          <p:cNvPr id="46083" name="Slide Image Placeholder 2"/>
          <p:cNvSpPr>
            <a:spLocks noGrp="1" noRot="1" noChangeAspect="1" noTextEdit="1"/>
          </p:cNvSpPr>
          <p:nvPr>
            <p:ph type="sldImg"/>
          </p:nvPr>
        </p:nvSpPr>
        <p:spPr>
          <a:ln/>
        </p:spPr>
      </p:sp>
      <p:sp>
        <p:nvSpPr>
          <p:cNvPr id="4608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9781849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6B89DB3E-09E0-FA46-9CA4-8750D608E257}" type="slidenum">
              <a:rPr lang="en-US"/>
              <a:pPr/>
              <a:t>17</a:t>
            </a:fld>
            <a:endParaRPr lang="en-US"/>
          </a:p>
        </p:txBody>
      </p:sp>
      <p:sp>
        <p:nvSpPr>
          <p:cNvPr id="47107" name="Slide Image Placeholder 2"/>
          <p:cNvSpPr>
            <a:spLocks noGrp="1" noRot="1" noChangeAspect="1" noTextEdit="1"/>
          </p:cNvSpPr>
          <p:nvPr>
            <p:ph type="sldImg"/>
          </p:nvPr>
        </p:nvSpPr>
        <p:spPr>
          <a:ln/>
        </p:spPr>
      </p:sp>
      <p:sp>
        <p:nvSpPr>
          <p:cNvPr id="4710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011672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9C5C4745-41BB-C44D-B9A3-7B29EE9C639C}" type="slidenum">
              <a:rPr lang="en-US"/>
              <a:pPr/>
              <a:t>18</a:t>
            </a:fld>
            <a:endParaRPr lang="en-US"/>
          </a:p>
        </p:txBody>
      </p:sp>
      <p:sp>
        <p:nvSpPr>
          <p:cNvPr id="4813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Standards provide precise and consistent definitions that facilitates the gathering and use of data. Standards (such as coding, counting, and defect standards, and design review and code review checklists) enable measures to be applied uniformly across multiple projects and compared. </a:t>
            </a:r>
          </a:p>
        </p:txBody>
      </p:sp>
      <p:sp>
        <p:nvSpPr>
          <p:cNvPr id="48132"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384629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5A19AA45-D5B9-A04B-8D08-0080573F14BD}" type="slidenum">
              <a:rPr lang="en-US"/>
              <a:pPr/>
              <a:t>19</a:t>
            </a:fld>
            <a:endParaRPr lang="en-US"/>
          </a:p>
        </p:txBody>
      </p:sp>
      <p:sp>
        <p:nvSpPr>
          <p:cNvPr id="49155" name="Slide Image Placeholder 2"/>
          <p:cNvSpPr>
            <a:spLocks noGrp="1" noRot="1" noChangeAspect="1" noTextEdit="1"/>
          </p:cNvSpPr>
          <p:nvPr>
            <p:ph type="sldImg"/>
          </p:nvPr>
        </p:nvSpPr>
        <p:spPr>
          <a:ln/>
        </p:spPr>
      </p:sp>
      <p:sp>
        <p:nvSpPr>
          <p:cNvPr id="4915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75381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05F8804F-81EF-BC4F-AE43-2FBAF985C392}" type="slidenum">
              <a:rPr lang="en-US"/>
              <a:pPr/>
              <a:t>20</a:t>
            </a:fld>
            <a:endParaRPr lang="en-US"/>
          </a:p>
        </p:txBody>
      </p:sp>
      <p:sp>
        <p:nvSpPr>
          <p:cNvPr id="5017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In the second point, we often refer to the scripts as providing </a:t>
            </a:r>
            <a:r>
              <a:rPr lang="ja-JP" altLang="en-US"/>
              <a:t>“</a:t>
            </a:r>
            <a:r>
              <a:rPr lang="en-US"/>
              <a:t>expert-level</a:t>
            </a:r>
            <a:r>
              <a:rPr lang="ja-JP" altLang="en-US"/>
              <a:t>”</a:t>
            </a:r>
            <a:r>
              <a:rPr lang="en-US"/>
              <a:t> guidance, i.e. that the process user is an expert in this domain and does not require a tutorial on what to do. The script  aids the users to insure that each step of the process is performed in the proper order and that no step is omitted. It could be compared to a checklist used by flight crews before takeoff to ensure they have performed all the necessary preparations and checks before taking off.</a:t>
            </a:r>
          </a:p>
        </p:txBody>
      </p:sp>
      <p:sp>
        <p:nvSpPr>
          <p:cNvPr id="50180"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512762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4694B32F-732A-FC4C-929B-C844839A2637}" type="slidenum">
              <a:rPr lang="en-US"/>
              <a:pPr/>
              <a:t>3</a:t>
            </a:fld>
            <a:endParaRPr lang="en-US"/>
          </a:p>
        </p:txBody>
      </p:sp>
      <p:sp>
        <p:nvSpPr>
          <p:cNvPr id="32771" name="Slide Image Placeholder 2"/>
          <p:cNvSpPr>
            <a:spLocks noGrp="1" noRot="1" noChangeAspect="1" noTextEdit="1"/>
          </p:cNvSpPr>
          <p:nvPr>
            <p:ph type="sldImg"/>
          </p:nvPr>
        </p:nvSpPr>
        <p:spPr>
          <a:ln/>
        </p:spPr>
      </p:sp>
      <p:sp>
        <p:nvSpPr>
          <p:cNvPr id="3277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743163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8888B83B-1A07-EF46-84D5-36AB411AEBAB}" type="slidenum">
              <a:rPr lang="en-US"/>
              <a:pPr/>
              <a:t>21</a:t>
            </a:fld>
            <a:endParaRPr lang="en-US"/>
          </a:p>
        </p:txBody>
      </p:sp>
      <p:sp>
        <p:nvSpPr>
          <p:cNvPr id="51203" name="Slide Image Placeholder 2"/>
          <p:cNvSpPr>
            <a:spLocks noGrp="1" noRot="1" noChangeAspect="1" noTextEdit="1"/>
          </p:cNvSpPr>
          <p:nvPr>
            <p:ph type="sldImg"/>
          </p:nvPr>
        </p:nvSpPr>
        <p:spPr>
          <a:ln/>
        </p:spPr>
      </p:sp>
      <p:sp>
        <p:nvSpPr>
          <p:cNvPr id="5120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6980628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C2BE9BE0-23AB-8747-9C1E-C0CBABE05EC8}" type="slidenum">
              <a:rPr lang="en-US"/>
              <a:pPr/>
              <a:t>22</a:t>
            </a:fld>
            <a:endParaRPr lang="en-US"/>
          </a:p>
        </p:txBody>
      </p:sp>
      <p:sp>
        <p:nvSpPr>
          <p:cNvPr id="52227" name="Slide Image Placeholder 2"/>
          <p:cNvSpPr>
            <a:spLocks noGrp="1" noRot="1" noChangeAspect="1" noTextEdit="1"/>
          </p:cNvSpPr>
          <p:nvPr>
            <p:ph type="sldImg"/>
          </p:nvPr>
        </p:nvSpPr>
        <p:spPr>
          <a:ln/>
        </p:spPr>
      </p:sp>
      <p:sp>
        <p:nvSpPr>
          <p:cNvPr id="5222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390114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33224159-6010-F445-A193-D52C263C24B7}" type="slidenum">
              <a:rPr lang="en-US"/>
              <a:pPr/>
              <a:t>23</a:t>
            </a:fld>
            <a:endParaRPr lang="en-US"/>
          </a:p>
        </p:txBody>
      </p:sp>
      <p:sp>
        <p:nvSpPr>
          <p:cNvPr id="53251" name="Slide Image Placeholder 2"/>
          <p:cNvSpPr>
            <a:spLocks noGrp="1" noRot="1" noChangeAspect="1" noTextEdit="1"/>
          </p:cNvSpPr>
          <p:nvPr>
            <p:ph type="sldImg"/>
          </p:nvPr>
        </p:nvSpPr>
        <p:spPr>
          <a:ln/>
        </p:spPr>
      </p:sp>
      <p:sp>
        <p:nvSpPr>
          <p:cNvPr id="5325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9128227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2B3BFFD4-3B8F-E842-B3C8-6966E03D2C8E}" type="slidenum">
              <a:rPr lang="en-US"/>
              <a:pPr/>
              <a:t>24</a:t>
            </a:fld>
            <a:endParaRPr lang="en-US"/>
          </a:p>
        </p:txBody>
      </p:sp>
      <p:sp>
        <p:nvSpPr>
          <p:cNvPr id="5427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These charts show the distribution of effort estimating error versus the number of developers. The point of this slide is that the PROBE estimating method, introduced in PSP1, tends to reduce the natural tendency of developers to under estimate effort. By the end of this 10 program course, the developers natural tendency to under estimate effort was compensated for by the PROBE estimating method and their estimates were much more balanced between under and over estimates.</a:t>
            </a:r>
          </a:p>
          <a:p>
            <a:endParaRPr lang="en-US"/>
          </a:p>
          <a:p>
            <a:r>
              <a:rPr lang="en-US"/>
              <a:t>The significance of this is that estimating in detail, with a balance between under and over estimates, results in more accurate project level estimates since the summation of the under and over estimates of the individual project tasks tends to reduced the overall project effort error.</a:t>
            </a:r>
          </a:p>
        </p:txBody>
      </p:sp>
      <p:sp>
        <p:nvSpPr>
          <p:cNvPr id="54276"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5810666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F1070A0D-E347-584E-AF7B-507F173A9CAB}" type="slidenum">
              <a:rPr lang="en-US"/>
              <a:pPr/>
              <a:t>25</a:t>
            </a:fld>
            <a:endParaRPr lang="en-US"/>
          </a:p>
        </p:txBody>
      </p:sp>
      <p:sp>
        <p:nvSpPr>
          <p:cNvPr id="55299" name="Slide Image Placeholder 2"/>
          <p:cNvSpPr>
            <a:spLocks noGrp="1" noRot="1" noChangeAspect="1" noTextEdit="1"/>
          </p:cNvSpPr>
          <p:nvPr>
            <p:ph type="sldImg"/>
          </p:nvPr>
        </p:nvSpPr>
        <p:spPr>
          <a:ln/>
        </p:spPr>
      </p:sp>
      <p:sp>
        <p:nvSpPr>
          <p:cNvPr id="5530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4451518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C6D65B98-BFE5-334D-BC91-63E6679EAB2D}" type="slidenum">
              <a:rPr lang="en-US"/>
              <a:pPr/>
              <a:t>26</a:t>
            </a:fld>
            <a:endParaRPr lang="en-US"/>
          </a:p>
        </p:txBody>
      </p:sp>
      <p:sp>
        <p:nvSpPr>
          <p:cNvPr id="56323" name="Notes Placeholder 1"/>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This data is from the 10 program version of the course. The key process changes were</a:t>
            </a:r>
          </a:p>
          <a:p>
            <a:pPr lvl="1"/>
            <a:r>
              <a:rPr lang="en-US"/>
              <a:t>program 4 - PROBE</a:t>
            </a:r>
          </a:p>
          <a:p>
            <a:pPr lvl="1"/>
            <a:r>
              <a:rPr lang="en-US"/>
              <a:t>program 7 - reviews</a:t>
            </a:r>
          </a:p>
          <a:p>
            <a:pPr lvl="1"/>
            <a:r>
              <a:rPr lang="en-US"/>
              <a:t>program 8 - design templates</a:t>
            </a:r>
          </a:p>
          <a:p>
            <a:endParaRPr lang="en-US"/>
          </a:p>
        </p:txBody>
      </p:sp>
      <p:sp>
        <p:nvSpPr>
          <p:cNvPr id="56324" name="Slide Image Placeholder 4"/>
          <p:cNvSpPr>
            <a:spLocks noGrp="1" noRot="1" noChangeAspect="1" noTextEdit="1"/>
          </p:cNvSpPr>
          <p:nvPr>
            <p:ph type="sldImg"/>
          </p:nvPr>
        </p:nvSpPr>
        <p:spPr>
          <a:ln/>
        </p:spPr>
      </p:sp>
    </p:spTree>
    <p:extLst>
      <p:ext uri="{BB962C8B-B14F-4D97-AF65-F5344CB8AC3E}">
        <p14:creationId xmlns:p14="http://schemas.microsoft.com/office/powerpoint/2010/main" val="34221103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03ACEFC9-314C-0440-8651-7F68A4C577B4}" type="slidenum">
              <a:rPr lang="en-US"/>
              <a:pPr/>
              <a:t>27</a:t>
            </a:fld>
            <a:endParaRPr lang="en-US"/>
          </a:p>
        </p:txBody>
      </p:sp>
      <p:sp>
        <p:nvSpPr>
          <p:cNvPr id="57347" name="Slide Image Placeholder 2"/>
          <p:cNvSpPr>
            <a:spLocks noGrp="1" noRot="1" noChangeAspect="1" noTextEdit="1"/>
          </p:cNvSpPr>
          <p:nvPr>
            <p:ph type="sldImg"/>
          </p:nvPr>
        </p:nvSpPr>
        <p:spPr>
          <a:ln/>
        </p:spPr>
      </p:sp>
      <p:sp>
        <p:nvSpPr>
          <p:cNvPr id="5734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5051027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E70FCC7B-C4F6-4F42-BD51-9D868E1F96D9}" type="slidenum">
              <a:rPr lang="en-US"/>
              <a:pPr/>
              <a:t>28</a:t>
            </a:fld>
            <a:endParaRPr lang="en-US"/>
          </a:p>
        </p:txBody>
      </p:sp>
      <p:sp>
        <p:nvSpPr>
          <p:cNvPr id="58371" name="Slide Image Placeholder 2"/>
          <p:cNvSpPr>
            <a:spLocks noGrp="1" noRot="1" noChangeAspect="1" noTextEdit="1"/>
          </p:cNvSpPr>
          <p:nvPr>
            <p:ph type="sldImg"/>
          </p:nvPr>
        </p:nvSpPr>
        <p:spPr>
          <a:ln/>
        </p:spPr>
      </p:sp>
      <p:sp>
        <p:nvSpPr>
          <p:cNvPr id="5837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166481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CEC82F38-1102-6B49-A923-471A1F4A289C}" type="slidenum">
              <a:rPr lang="en-US"/>
              <a:pPr/>
              <a:t>4</a:t>
            </a:fld>
            <a:endParaRPr lang="en-US"/>
          </a:p>
        </p:txBody>
      </p:sp>
      <p:sp>
        <p:nvSpPr>
          <p:cNvPr id="337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Engage the class in a discussion.</a:t>
            </a:r>
          </a:p>
        </p:txBody>
      </p:sp>
      <p:sp>
        <p:nvSpPr>
          <p:cNvPr id="33796"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1669282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476EEC29-9A29-1140-9B50-5430EBF9D0C2}" type="slidenum">
              <a:rPr lang="en-US"/>
              <a:pPr/>
              <a:t>5</a:t>
            </a:fld>
            <a:endParaRPr lang="en-US"/>
          </a:p>
        </p:txBody>
      </p:sp>
      <p:sp>
        <p:nvSpPr>
          <p:cNvPr id="34819" name="Slide Image Placeholder 2"/>
          <p:cNvSpPr>
            <a:spLocks noGrp="1" noRot="1" noChangeAspect="1" noTextEdit="1"/>
          </p:cNvSpPr>
          <p:nvPr>
            <p:ph type="sldImg"/>
          </p:nvPr>
        </p:nvSpPr>
        <p:spPr>
          <a:ln/>
        </p:spPr>
      </p:sp>
      <p:sp>
        <p:nvSpPr>
          <p:cNvPr id="3482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056272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EBCC336B-1148-804D-B40E-DC8B2FA3F054}" type="slidenum">
              <a:rPr lang="en-US"/>
              <a:pPr/>
              <a:t>6</a:t>
            </a:fld>
            <a:endParaRPr lang="en-US"/>
          </a:p>
        </p:txBody>
      </p:sp>
      <p:sp>
        <p:nvSpPr>
          <p:cNvPr id="35843" name="Slide Image Placeholder 2"/>
          <p:cNvSpPr>
            <a:spLocks noGrp="1" noRot="1" noChangeAspect="1" noTextEdit="1"/>
          </p:cNvSpPr>
          <p:nvPr>
            <p:ph type="sldImg"/>
          </p:nvPr>
        </p:nvSpPr>
        <p:spPr>
          <a:ln/>
        </p:spPr>
      </p:sp>
      <p:sp>
        <p:nvSpPr>
          <p:cNvPr id="3584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180718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8E2522EB-0519-0143-AD0C-8FB13ADA946D}" type="slidenum">
              <a:rPr lang="en-US"/>
              <a:pPr/>
              <a:t>7</a:t>
            </a:fld>
            <a:endParaRPr lang="en-US"/>
          </a:p>
        </p:txBody>
      </p:sp>
      <p:sp>
        <p:nvSpPr>
          <p:cNvPr id="36867" name="Slide Image Placeholder 2"/>
          <p:cNvSpPr>
            <a:spLocks noGrp="1" noRot="1" noChangeAspect="1" noTextEdit="1"/>
          </p:cNvSpPr>
          <p:nvPr>
            <p:ph type="sldImg"/>
          </p:nvPr>
        </p:nvSpPr>
        <p:spPr>
          <a:ln/>
        </p:spPr>
      </p:sp>
      <p:sp>
        <p:nvSpPr>
          <p:cNvPr id="3686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72384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675E16B6-FD88-1240-A8B6-68A42D0A1884}" type="slidenum">
              <a:rPr lang="en-US"/>
              <a:pPr/>
              <a:t>8</a:t>
            </a:fld>
            <a:endParaRPr lang="en-US"/>
          </a:p>
        </p:txBody>
      </p:sp>
      <p:sp>
        <p:nvSpPr>
          <p:cNvPr id="37891" name="Slide Image Placeholder 2"/>
          <p:cNvSpPr>
            <a:spLocks noGrp="1" noRot="1" noChangeAspect="1" noTextEdit="1"/>
          </p:cNvSpPr>
          <p:nvPr>
            <p:ph type="sldImg"/>
          </p:nvPr>
        </p:nvSpPr>
        <p:spPr>
          <a:ln/>
        </p:spPr>
      </p:sp>
      <p:sp>
        <p:nvSpPr>
          <p:cNvPr id="3789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81131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630107F9-C180-514E-AD3D-863F3921E9B9}" type="slidenum">
              <a:rPr lang="en-US"/>
              <a:pPr/>
              <a:t>9</a:t>
            </a:fld>
            <a:endParaRPr lang="en-US"/>
          </a:p>
        </p:txBody>
      </p:sp>
      <p:sp>
        <p:nvSpPr>
          <p:cNvPr id="38915" name="Slide Image Placeholder 2"/>
          <p:cNvSpPr>
            <a:spLocks noGrp="1" noRot="1" noChangeAspect="1" noTextEdit="1"/>
          </p:cNvSpPr>
          <p:nvPr>
            <p:ph type="sldImg"/>
          </p:nvPr>
        </p:nvSpPr>
        <p:spPr>
          <a:ln/>
        </p:spPr>
      </p:sp>
      <p:sp>
        <p:nvSpPr>
          <p:cNvPr id="3891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660005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a:defRPr sz="2000" b="1">
                <a:solidFill>
                  <a:schemeClr val="bg1"/>
                </a:solidFill>
                <a:latin typeface="Arial" charset="0"/>
                <a:ea typeface="ＭＳ Ｐゴシック" charset="0"/>
              </a:defRPr>
            </a:lvl1pPr>
            <a:lvl2pPr marL="742950" indent="-285750" defTabSz="992188">
              <a:defRPr sz="2000" b="1">
                <a:solidFill>
                  <a:schemeClr val="bg1"/>
                </a:solidFill>
                <a:latin typeface="Arial" charset="0"/>
                <a:ea typeface="ＭＳ Ｐゴシック" charset="0"/>
              </a:defRPr>
            </a:lvl2pPr>
            <a:lvl3pPr marL="1143000" indent="-228600" defTabSz="992188">
              <a:defRPr sz="2000" b="1">
                <a:solidFill>
                  <a:schemeClr val="bg1"/>
                </a:solidFill>
                <a:latin typeface="Arial" charset="0"/>
                <a:ea typeface="ＭＳ Ｐゴシック" charset="0"/>
              </a:defRPr>
            </a:lvl3pPr>
            <a:lvl4pPr marL="1600200" indent="-228600" defTabSz="992188">
              <a:defRPr sz="2000" b="1">
                <a:solidFill>
                  <a:schemeClr val="bg1"/>
                </a:solidFill>
                <a:latin typeface="Arial" charset="0"/>
                <a:ea typeface="ＭＳ Ｐゴシック" charset="0"/>
              </a:defRPr>
            </a:lvl4pPr>
            <a:lvl5pPr marL="2057400" indent="-228600" defTabSz="992188">
              <a:defRPr sz="2000" b="1">
                <a:solidFill>
                  <a:schemeClr val="bg1"/>
                </a:solidFill>
                <a:latin typeface="Arial" charset="0"/>
                <a:ea typeface="ＭＳ Ｐゴシック" charset="0"/>
              </a:defRPr>
            </a:lvl5pPr>
            <a:lvl6pPr marL="25146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992188"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fld id="{BEA4E404-268F-EA46-8C70-35D19CBE6473}" type="slidenum">
              <a:rPr lang="en-US"/>
              <a:pPr/>
              <a:t>10</a:t>
            </a:fld>
            <a:endParaRPr lang="en-US"/>
          </a:p>
        </p:txBody>
      </p:sp>
      <p:sp>
        <p:nvSpPr>
          <p:cNvPr id="3993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The most important word in the PSP is </a:t>
            </a:r>
            <a:r>
              <a:rPr lang="ja-JP" altLang="en-US"/>
              <a:t>“</a:t>
            </a:r>
            <a:r>
              <a:rPr lang="en-US"/>
              <a:t>Personal.</a:t>
            </a:r>
            <a:r>
              <a:rPr lang="ja-JP" altLang="en-US"/>
              <a:t>”</a:t>
            </a:r>
            <a:endParaRPr lang="en-US"/>
          </a:p>
          <a:p>
            <a:endParaRPr lang="en-US"/>
          </a:p>
          <a:p>
            <a:r>
              <a:rPr lang="en-US"/>
              <a:t>Make sure the students understand that in the course, we are asking them to use processes that we have already defined.  The students may look at these processes and think of better ways to define their work.  However, we ask that you follow a common process in this class, and we ask that you try everything the process suggests.  It may (Is the red sentence addressing the instructor or the students?  Be sure to finish fragment </a:t>
            </a:r>
            <a:r>
              <a:rPr lang="ja-JP" altLang="en-US"/>
              <a:t>“</a:t>
            </a:r>
            <a:r>
              <a:rPr lang="en-US"/>
              <a:t>It may.</a:t>
            </a:r>
            <a:r>
              <a:rPr lang="ja-JP" altLang="en-US"/>
              <a:t>”</a:t>
            </a:r>
            <a:r>
              <a:rPr lang="en-US"/>
              <a:t>.) </a:t>
            </a:r>
          </a:p>
          <a:p>
            <a:endParaRPr lang="en-US"/>
          </a:p>
        </p:txBody>
      </p:sp>
      <p:sp>
        <p:nvSpPr>
          <p:cNvPr id="39940"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21928751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12902479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5820345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980709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8267431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3244068"/>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87374771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447800"/>
            <a:ext cx="4151313"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1412820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69115200"/>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77728168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L1 Intro to the PSP </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5393361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273773009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977867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2137704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7233070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0574066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L1 Intro to the PSP </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764388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28428507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228773008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680" r:id="rId17"/>
    <p:sldLayoutId id="2147483676" r:id="rId18"/>
    <p:sldLayoutId id="2147483662" r:id="rId19"/>
    <p:sldLayoutId id="2147483664" r:id="rId20"/>
    <p:sldLayoutId id="2147483672" r:id="rId21"/>
    <p:sldLayoutId id="2147483673" r:id="rId22"/>
    <p:sldLayoutId id="2147483677" r:id="rId23"/>
    <p:sldLayoutId id="2147483674" r:id="rId24"/>
    <p:sldLayoutId id="2147483675" r:id="rId25"/>
    <p:sldLayoutId id="2147483684"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1.xml"/><Relationship Id="rId7" Type="http://schemas.openxmlformats.org/officeDocument/2006/relationships/image" Target="../media/image11.wmf"/><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3.wmf"/><Relationship Id="rId5" Type="http://schemas.openxmlformats.org/officeDocument/2006/relationships/image" Target="../media/image10.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2.wmf"/></Relationships>
</file>

<file path=ppt/slides/_rels/slide1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lstStyle/>
          <a:p>
            <a:pPr eaLnBrk="1" hangingPunct="1"/>
            <a:r>
              <a:rPr lang="en-US" sz="2000" dirty="0">
                <a:latin typeface="Arial" charset="0"/>
              </a:rPr>
              <a:t>PSP Fundamentals</a:t>
            </a:r>
            <a:r>
              <a:rPr lang="en-US" dirty="0">
                <a:latin typeface="Arial" charset="0"/>
              </a:rPr>
              <a:t/>
            </a:r>
            <a:br>
              <a:rPr lang="en-US" dirty="0">
                <a:latin typeface="Arial" charset="0"/>
              </a:rPr>
            </a:br>
            <a:r>
              <a:rPr lang="en-US" dirty="0" smtClean="0">
                <a:latin typeface="Arial" charset="0"/>
              </a:rPr>
              <a:t>Introduction </a:t>
            </a:r>
            <a:r>
              <a:rPr lang="en-US" dirty="0">
                <a:latin typeface="Arial" charset="0"/>
              </a:rPr>
              <a:t>to the PSP </a:t>
            </a:r>
          </a:p>
        </p:txBody>
      </p:sp>
    </p:spTree>
    <p:extLst>
      <p:ext uri="{BB962C8B-B14F-4D97-AF65-F5344CB8AC3E}">
        <p14:creationId xmlns:p14="http://schemas.microsoft.com/office/powerpoint/2010/main" val="1779083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atin typeface="Arial" charset="0"/>
              </a:rPr>
              <a:t>What is the Personal Software Process?</a:t>
            </a:r>
          </a:p>
        </p:txBody>
      </p:sp>
      <p:sp>
        <p:nvSpPr>
          <p:cNvPr id="11267" name="Rectangle 3"/>
          <p:cNvSpPr>
            <a:spLocks noGrp="1" noChangeArrowheads="1"/>
          </p:cNvSpPr>
          <p:nvPr>
            <p:ph idx="1"/>
          </p:nvPr>
        </p:nvSpPr>
        <p:spPr/>
        <p:txBody>
          <a:bodyPr/>
          <a:lstStyle/>
          <a:p>
            <a:pPr marL="0" indent="0" eaLnBrk="1" hangingPunct="1"/>
            <a:r>
              <a:rPr lang="en-US">
                <a:latin typeface="Arial" charset="0"/>
              </a:rPr>
              <a:t>PSP is a personal process for writing software.  </a:t>
            </a:r>
          </a:p>
          <a:p>
            <a:pPr marL="0" indent="0" eaLnBrk="1" hangingPunct="1"/>
            <a:r>
              <a:rPr lang="en-US">
                <a:latin typeface="Arial" charset="0"/>
              </a:rPr>
              <a:t>The PSP was developed by Watts Humphrey and is an application of successful industrial-strength practices distilled to a personal level.</a:t>
            </a:r>
          </a:p>
          <a:p>
            <a:pPr marL="0" indent="0" eaLnBrk="1" hangingPunct="1"/>
            <a:r>
              <a:rPr lang="en-US">
                <a:latin typeface="Arial" charset="0"/>
              </a:rPr>
              <a:t>It is not the only process for writing software.  It may not even be the best process for you.  But we ask that you follow this process for the next five days.</a:t>
            </a:r>
          </a:p>
          <a:p>
            <a:pPr marL="0" indent="0" eaLnBrk="1" hangingPunct="1"/>
            <a:r>
              <a:rPr lang="en-US">
                <a:latin typeface="Arial" charset="0"/>
              </a:rPr>
              <a:t>After you</a:t>
            </a:r>
            <a:r>
              <a:rPr lang="ja-JP" altLang="en-US">
                <a:latin typeface="Arial" charset="0"/>
              </a:rPr>
              <a:t>’</a:t>
            </a:r>
            <a:r>
              <a:rPr lang="en-US">
                <a:latin typeface="Arial" charset="0"/>
              </a:rPr>
              <a:t>ve completed the course you should</a:t>
            </a:r>
          </a:p>
          <a:p>
            <a:pPr lvl="1" eaLnBrk="1" hangingPunct="1"/>
            <a:r>
              <a:rPr lang="en-US">
                <a:latin typeface="Arial" charset="0"/>
              </a:rPr>
              <a:t>examine your PSP data from the class</a:t>
            </a:r>
          </a:p>
          <a:p>
            <a:pPr lvl="1" eaLnBrk="1" hangingPunct="1"/>
            <a:r>
              <a:rPr lang="en-US">
                <a:latin typeface="Arial" charset="0"/>
              </a:rPr>
              <a:t>review your experiences and Process Improvement Proposals</a:t>
            </a:r>
          </a:p>
          <a:p>
            <a:pPr lvl="1" eaLnBrk="1" hangingPunct="1"/>
            <a:r>
              <a:rPr lang="en-US">
                <a:latin typeface="Arial" charset="0"/>
              </a:rPr>
              <a:t>tailor the PSP to meet your needs or define from scratch a PSP to meet your needs</a:t>
            </a:r>
          </a:p>
        </p:txBody>
      </p:sp>
    </p:spTree>
    <p:extLst>
      <p:ext uri="{BB962C8B-B14F-4D97-AF65-F5344CB8AC3E}">
        <p14:creationId xmlns:p14="http://schemas.microsoft.com/office/powerpoint/2010/main" val="860245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atin typeface="Arial" charset="0"/>
              </a:rPr>
              <a:t>PSP Principles</a:t>
            </a:r>
          </a:p>
        </p:txBody>
      </p:sp>
      <p:sp>
        <p:nvSpPr>
          <p:cNvPr id="12291" name="Rectangle 3"/>
          <p:cNvSpPr>
            <a:spLocks noGrp="1" noChangeArrowheads="1"/>
          </p:cNvSpPr>
          <p:nvPr>
            <p:ph idx="1"/>
          </p:nvPr>
        </p:nvSpPr>
        <p:spPr/>
        <p:txBody>
          <a:bodyPr/>
          <a:lstStyle/>
          <a:p>
            <a:pPr marL="0" indent="0" eaLnBrk="1" hangingPunct="1"/>
            <a:r>
              <a:rPr lang="en-US">
                <a:latin typeface="Arial" charset="0"/>
              </a:rPr>
              <a:t>Each developer is different; to be most effective, developers must plan their work and they must base their plans on personal data.</a:t>
            </a:r>
          </a:p>
          <a:p>
            <a:pPr marL="0" indent="0" eaLnBrk="1" hangingPunct="1"/>
            <a:r>
              <a:rPr lang="en-US">
                <a:latin typeface="Arial" charset="0"/>
              </a:rPr>
              <a:t>To consistently improve their performance, developers must measure their work and use their results to improve.</a:t>
            </a:r>
          </a:p>
          <a:p>
            <a:pPr marL="0" indent="0" eaLnBrk="1" hangingPunct="1"/>
            <a:r>
              <a:rPr lang="en-US">
                <a:latin typeface="Arial" charset="0"/>
              </a:rPr>
              <a:t>To produce quality products, developers must feel personally responsible for the quality of their products.  Superior products are not produced by accident; developers must strive to do quality work.</a:t>
            </a:r>
          </a:p>
          <a:p>
            <a:pPr marL="0" indent="0" eaLnBrk="1" hangingPunct="1"/>
            <a:r>
              <a:rPr lang="en-US">
                <a:latin typeface="Arial" charset="0"/>
              </a:rPr>
              <a:t>It costs less to find and fix defects earlier in a process than later.</a:t>
            </a:r>
          </a:p>
          <a:p>
            <a:pPr marL="0" indent="0" eaLnBrk="1" hangingPunct="1"/>
            <a:r>
              <a:rPr lang="en-US">
                <a:latin typeface="Arial" charset="0"/>
              </a:rPr>
              <a:t>It is more efficient to prevent defects than to find and fix them.</a:t>
            </a:r>
          </a:p>
          <a:p>
            <a:pPr marL="0" indent="0" eaLnBrk="1" hangingPunct="1"/>
            <a:r>
              <a:rPr lang="en-US">
                <a:latin typeface="Arial" charset="0"/>
              </a:rPr>
              <a:t>The right way is always the fastest and cheapest way to do a job.</a:t>
            </a:r>
          </a:p>
        </p:txBody>
      </p:sp>
    </p:spTree>
    <p:extLst>
      <p:ext uri="{BB962C8B-B14F-4D97-AF65-F5344CB8AC3E}">
        <p14:creationId xmlns:p14="http://schemas.microsoft.com/office/powerpoint/2010/main" val="2383082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pPr>
              <a:spcBef>
                <a:spcPts val="0"/>
              </a:spcBef>
              <a:spcAft>
                <a:spcPts val="1800"/>
              </a:spcAft>
            </a:pPr>
            <a:r>
              <a:rPr lang="en-US" sz="2000" b="1" dirty="0" smtClean="0">
                <a:solidFill>
                  <a:schemeClr val="tx2"/>
                </a:solidFill>
              </a:rPr>
              <a:t>Scripts</a:t>
            </a:r>
            <a:r>
              <a:rPr lang="en-US" sz="2000" dirty="0" smtClean="0">
                <a:solidFill>
                  <a:schemeClr val="tx2"/>
                </a:solidFill>
              </a:rPr>
              <a:t> </a:t>
            </a:r>
            <a:r>
              <a:rPr lang="en-US" sz="2000" dirty="0" smtClean="0"/>
              <a:t>document </a:t>
            </a:r>
            <a:r>
              <a:rPr lang="en-US" sz="2000" dirty="0"/>
              <a:t>the process entry criteria, phases/ steps, and exit criteria. The purpose is to provide expert-level guidance as you use </a:t>
            </a:r>
            <a:r>
              <a:rPr lang="en-US" sz="2000" dirty="0" smtClean="0"/>
              <a:t/>
            </a:r>
            <a:br>
              <a:rPr lang="en-US" sz="2000" dirty="0" smtClean="0"/>
            </a:br>
            <a:r>
              <a:rPr lang="en-US" sz="2000" dirty="0" smtClean="0"/>
              <a:t>the </a:t>
            </a:r>
            <a:r>
              <a:rPr lang="en-US" sz="2000" dirty="0"/>
              <a:t>process</a:t>
            </a:r>
            <a:r>
              <a:rPr lang="en-US" sz="2000" dirty="0" smtClean="0"/>
              <a:t>.</a:t>
            </a:r>
          </a:p>
          <a:p>
            <a:pPr>
              <a:spcBef>
                <a:spcPts val="0"/>
              </a:spcBef>
              <a:spcAft>
                <a:spcPts val="1800"/>
              </a:spcAft>
            </a:pPr>
            <a:r>
              <a:rPr lang="en-US" sz="2000" b="1" dirty="0" smtClean="0">
                <a:solidFill>
                  <a:schemeClr val="tx2"/>
                </a:solidFill>
              </a:rPr>
              <a:t>Measures</a:t>
            </a:r>
            <a:r>
              <a:rPr lang="en-US" sz="2000" dirty="0" smtClean="0">
                <a:solidFill>
                  <a:schemeClr val="tx2"/>
                </a:solidFill>
              </a:rPr>
              <a:t> </a:t>
            </a:r>
            <a:r>
              <a:rPr lang="en-US" sz="2000" dirty="0" smtClean="0"/>
              <a:t>provide </a:t>
            </a:r>
            <a:r>
              <a:rPr lang="en-US" sz="2000" dirty="0"/>
              <a:t>a quantitative assessment of the process and the product. They provide insight into how the process is working and the status of the work.</a:t>
            </a:r>
          </a:p>
          <a:p>
            <a:pPr>
              <a:spcBef>
                <a:spcPts val="0"/>
              </a:spcBef>
              <a:spcAft>
                <a:spcPts val="1800"/>
              </a:spcAft>
            </a:pPr>
            <a:r>
              <a:rPr lang="en-US" sz="2000" b="1" dirty="0" smtClean="0">
                <a:solidFill>
                  <a:schemeClr val="tx2"/>
                </a:solidFill>
              </a:rPr>
              <a:t>Forms</a:t>
            </a:r>
            <a:r>
              <a:rPr lang="en-US" sz="2000" dirty="0" smtClean="0">
                <a:solidFill>
                  <a:schemeClr val="tx2"/>
                </a:solidFill>
              </a:rPr>
              <a:t> </a:t>
            </a:r>
            <a:r>
              <a:rPr lang="en-US" sz="2000" dirty="0" smtClean="0"/>
              <a:t>provide </a:t>
            </a:r>
            <a:r>
              <a:rPr lang="en-US" sz="2000" dirty="0"/>
              <a:t>a convenient and consistent framework for gathering and retaining data.</a:t>
            </a:r>
            <a:endParaRPr lang="en-US" sz="2000" dirty="0">
              <a:solidFill>
                <a:schemeClr val="folHlink"/>
              </a:solidFill>
            </a:endParaRPr>
          </a:p>
          <a:p>
            <a:pPr>
              <a:spcBef>
                <a:spcPts val="0"/>
              </a:spcBef>
              <a:spcAft>
                <a:spcPts val="1800"/>
              </a:spcAft>
            </a:pPr>
            <a:r>
              <a:rPr lang="en-US" sz="2000" b="1" dirty="0" smtClean="0">
                <a:solidFill>
                  <a:schemeClr val="tx2"/>
                </a:solidFill>
              </a:rPr>
              <a:t>Standards</a:t>
            </a:r>
            <a:r>
              <a:rPr lang="en-US" sz="2000" dirty="0" smtClean="0">
                <a:solidFill>
                  <a:schemeClr val="tx2"/>
                </a:solidFill>
              </a:rPr>
              <a:t> </a:t>
            </a:r>
            <a:r>
              <a:rPr lang="en-US" sz="2000" dirty="0" smtClean="0"/>
              <a:t>provide </a:t>
            </a:r>
            <a:r>
              <a:rPr lang="en-US" sz="2000" dirty="0"/>
              <a:t>consistent definitions that guide the work and gathering of data</a:t>
            </a:r>
            <a:r>
              <a:rPr lang="en-US" sz="2000" dirty="0" smtClean="0"/>
              <a:t>.</a:t>
            </a:r>
            <a:endParaRPr lang="en-US" sz="2000" dirty="0"/>
          </a:p>
        </p:txBody>
      </p:sp>
      <p:sp>
        <p:nvSpPr>
          <p:cNvPr id="13314" name="Rectangle 2"/>
          <p:cNvSpPr>
            <a:spLocks noGrp="1" noChangeArrowheads="1"/>
          </p:cNvSpPr>
          <p:nvPr>
            <p:ph type="title"/>
          </p:nvPr>
        </p:nvSpPr>
        <p:spPr/>
        <p:txBody>
          <a:bodyPr/>
          <a:lstStyle/>
          <a:p>
            <a:pPr eaLnBrk="1" hangingPunct="1"/>
            <a:r>
              <a:rPr lang="en-US">
                <a:latin typeface="Arial" charset="0"/>
              </a:rPr>
              <a:t>PSP Process Elements</a:t>
            </a:r>
          </a:p>
        </p:txBody>
      </p:sp>
      <p:grpSp>
        <p:nvGrpSpPr>
          <p:cNvPr id="13316" name="Group 16"/>
          <p:cNvGrpSpPr>
            <a:grpSpLocks/>
          </p:cNvGrpSpPr>
          <p:nvPr/>
        </p:nvGrpSpPr>
        <p:grpSpPr bwMode="auto">
          <a:xfrm>
            <a:off x="1439863" y="1123950"/>
            <a:ext cx="1624013" cy="1135063"/>
            <a:chOff x="1272" y="940"/>
            <a:chExt cx="1023" cy="715"/>
          </a:xfrm>
        </p:grpSpPr>
        <p:sp>
          <p:nvSpPr>
            <p:cNvPr id="13327" name="Rectangle 3"/>
            <p:cNvSpPr>
              <a:spLocks noChangeArrowheads="1"/>
            </p:cNvSpPr>
            <p:nvPr/>
          </p:nvSpPr>
          <p:spPr bwMode="white">
            <a:xfrm>
              <a:off x="1272" y="949"/>
              <a:ext cx="1023" cy="706"/>
            </a:xfrm>
            <a:prstGeom prst="rect">
              <a:avLst/>
            </a:prstGeom>
            <a:solidFill>
              <a:schemeClr val="tx1"/>
            </a:solidFill>
            <a:ln>
              <a:noFill/>
            </a:ln>
            <a:extLst>
              <a:ext uri="{91240B29-F687-4f45-9708-019B960494DF}">
                <a14:hiddenLine xmlns="" xmlns:a14="http://schemas.microsoft.com/office/drawing/2010/main" w="25400">
                  <a:solidFill>
                    <a:srgbClr val="000000"/>
                  </a:solidFill>
                  <a:miter lim="800000"/>
                  <a:headEnd type="none" w="sm" len="sm"/>
                  <a:tailEnd type="none" w="med" len="lg"/>
                </a14:hiddenLine>
              </a:ext>
            </a:extLst>
          </p:spPr>
          <p:txBody>
            <a:bodyPr wrap="none" anchor="ctr"/>
            <a:lstStyle/>
            <a:p>
              <a:endParaRPr lang="en-US"/>
            </a:p>
          </p:txBody>
        </p:sp>
        <p:graphicFrame>
          <p:nvGraphicFramePr>
            <p:cNvPr id="13328" name="Object 5"/>
            <p:cNvGraphicFramePr>
              <a:graphicFrameLocks noChangeAspect="1"/>
            </p:cNvGraphicFramePr>
            <p:nvPr>
              <p:extLst>
                <p:ext uri="{D42A27DB-BD31-4B8C-83A1-F6EECF244321}">
                  <p14:modId xmlns:p14="http://schemas.microsoft.com/office/powerpoint/2010/main" val="511124486"/>
                </p:ext>
              </p:extLst>
            </p:nvPr>
          </p:nvGraphicFramePr>
          <p:xfrm>
            <a:off x="1298" y="940"/>
            <a:ext cx="972" cy="710"/>
          </p:xfrm>
          <a:graphic>
            <a:graphicData uri="http://schemas.openxmlformats.org/presentationml/2006/ole">
              <mc:AlternateContent xmlns:mc="http://schemas.openxmlformats.org/markup-compatibility/2006">
                <mc:Choice xmlns:v="urn:schemas-microsoft-com:vml" Requires="v">
                  <p:oleObj spid="_x0000_s21550" name="Document" r:id="rId4" imgW="5654040" imgH="4175760" progId="Word.Document.8">
                    <p:embed/>
                  </p:oleObj>
                </mc:Choice>
                <mc:Fallback>
                  <p:oleObj name="Document" r:id="rId4" imgW="5654040" imgH="417576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8" y="940"/>
                          <a:ext cx="972" cy="710"/>
                        </a:xfrm>
                        <a:prstGeom prst="rect">
                          <a:avLst/>
                        </a:prstGeom>
                        <a:noFill/>
                        <a:ln>
                          <a:noFill/>
                        </a:ln>
                        <a:effectLst/>
                        <a:extLst>
                          <a:ext uri="{909E8E84-426E-40dd-AFC4-6F175D3DCCD1}">
                            <a14:hiddenFill xmlns="" xmlns:a14="http://schemas.microsoft.com/office/drawing/2010/main">
                              <a:solidFill>
                                <a:schemeClr val="tx1"/>
                              </a:solidFill>
                            </a14:hiddenFill>
                          </a:ext>
                          <a:ext uri="{91240B29-F687-4f45-9708-019B960494DF}">
                            <a14:hiddenLine xmlns="" xmlns:a14="http://schemas.microsoft.com/office/drawing/2010/main" w="25400">
                              <a:solidFill>
                                <a:schemeClr val="tx2"/>
                              </a:solidFill>
                              <a:miter lim="800000"/>
                              <a:headEnd type="none" w="sm" len="sm"/>
                              <a:tailEnd type="none" w="med" len="lg"/>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graphicFrame>
        <p:nvGraphicFramePr>
          <p:cNvPr id="13318" name="Object 7"/>
          <p:cNvGraphicFramePr>
            <a:graphicFrameLocks noChangeAspect="1"/>
          </p:cNvGraphicFramePr>
          <p:nvPr>
            <p:extLst>
              <p:ext uri="{D42A27DB-BD31-4B8C-83A1-F6EECF244321}">
                <p14:modId xmlns:p14="http://schemas.microsoft.com/office/powerpoint/2010/main" val="3843312521"/>
              </p:ext>
            </p:extLst>
          </p:nvPr>
        </p:nvGraphicFramePr>
        <p:xfrm>
          <a:off x="1600200" y="2473652"/>
          <a:ext cx="1303338" cy="542925"/>
        </p:xfrm>
        <a:graphic>
          <a:graphicData uri="http://schemas.openxmlformats.org/presentationml/2006/ole">
            <mc:AlternateContent xmlns:mc="http://schemas.openxmlformats.org/markup-compatibility/2006">
              <mc:Choice xmlns:v="urn:schemas-microsoft-com:vml" Requires="v">
                <p:oleObj spid="_x0000_s21551" name="Clip" r:id="rId6" imgW="1162202" imgH="484632" progId="MS_ClipArt_Gallery.2">
                  <p:embed/>
                </p:oleObj>
              </mc:Choice>
              <mc:Fallback>
                <p:oleObj name="Clip" r:id="rId6" imgW="1162202" imgH="484632" progId="MS_ClipArt_Gallery.2">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0200" y="2473652"/>
                        <a:ext cx="1303338" cy="5429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3321" name="Object 10"/>
          <p:cNvGraphicFramePr>
            <a:graphicFrameLocks noChangeAspect="1"/>
          </p:cNvGraphicFramePr>
          <p:nvPr>
            <p:extLst>
              <p:ext uri="{D42A27DB-BD31-4B8C-83A1-F6EECF244321}">
                <p14:modId xmlns:p14="http://schemas.microsoft.com/office/powerpoint/2010/main" val="821496545"/>
              </p:ext>
            </p:extLst>
          </p:nvPr>
        </p:nvGraphicFramePr>
        <p:xfrm>
          <a:off x="1724125" y="3231216"/>
          <a:ext cx="1055488" cy="1430681"/>
        </p:xfrm>
        <a:graphic>
          <a:graphicData uri="http://schemas.openxmlformats.org/presentationml/2006/ole">
            <mc:AlternateContent xmlns:mc="http://schemas.openxmlformats.org/markup-compatibility/2006">
              <mc:Choice xmlns:v="urn:schemas-microsoft-com:vml" Requires="v">
                <p:oleObj spid="_x0000_s21552" name="Document" r:id="rId8" imgW="5678424" imgH="7708392" progId="Word.Document.8">
                  <p:embed/>
                </p:oleObj>
              </mc:Choice>
              <mc:Fallback>
                <p:oleObj name="Document" r:id="rId8" imgW="5678424" imgH="7708392" progId="Word.Documen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24125" y="3231216"/>
                        <a:ext cx="1055488" cy="1430681"/>
                      </a:xfrm>
                      <a:prstGeom prst="rect">
                        <a:avLst/>
                      </a:prstGeom>
                      <a:noFill/>
                      <a:ln w="3175">
                        <a:solidFill>
                          <a:schemeClr val="tx1"/>
                        </a:solidFill>
                        <a:miter lim="800000"/>
                        <a:headEnd type="none" w="sm" len="sm"/>
                        <a:tailEnd type="none" w="med" len="lg"/>
                      </a:ln>
                      <a:effectLst/>
                    </p:spPr>
                  </p:pic>
                </p:oleObj>
              </mc:Fallback>
            </mc:AlternateContent>
          </a:graphicData>
        </a:graphic>
      </p:graphicFrame>
      <p:graphicFrame>
        <p:nvGraphicFramePr>
          <p:cNvPr id="13326" name="Object 15"/>
          <p:cNvGraphicFramePr>
            <a:graphicFrameLocks noChangeAspect="1"/>
          </p:cNvGraphicFramePr>
          <p:nvPr>
            <p:extLst>
              <p:ext uri="{D42A27DB-BD31-4B8C-83A1-F6EECF244321}">
                <p14:modId xmlns:p14="http://schemas.microsoft.com/office/powerpoint/2010/main" val="1956544043"/>
              </p:ext>
            </p:extLst>
          </p:nvPr>
        </p:nvGraphicFramePr>
        <p:xfrm>
          <a:off x="1766094" y="4876535"/>
          <a:ext cx="971550" cy="973138"/>
        </p:xfrm>
        <a:graphic>
          <a:graphicData uri="http://schemas.openxmlformats.org/presentationml/2006/ole">
            <mc:AlternateContent xmlns:mc="http://schemas.openxmlformats.org/markup-compatibility/2006">
              <mc:Choice xmlns:v="urn:schemas-microsoft-com:vml" Requires="v">
                <p:oleObj spid="_x0000_s21553" name="Clip" r:id="rId10" imgW="715061" imgH="715975" progId="MS_ClipArt_Gallery.2">
                  <p:embed/>
                </p:oleObj>
              </mc:Choice>
              <mc:Fallback>
                <p:oleObj name="Clip" r:id="rId10" imgW="715061" imgH="715975" progId="MS_ClipArt_Gallery.2">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invGray">
                      <a:xfrm>
                        <a:off x="1766094" y="4876535"/>
                        <a:ext cx="971550" cy="9731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13577721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59"/>
          <p:cNvSpPr>
            <a:spLocks noGrp="1" noChangeArrowheads="1"/>
          </p:cNvSpPr>
          <p:nvPr>
            <p:ph type="title"/>
          </p:nvPr>
        </p:nvSpPr>
        <p:spPr/>
        <p:txBody>
          <a:bodyPr/>
          <a:lstStyle/>
          <a:p>
            <a:pPr eaLnBrk="1" hangingPunct="1"/>
            <a:r>
              <a:rPr lang="en-US">
                <a:latin typeface="Arial" charset="0"/>
              </a:rPr>
              <a:t>Scripts</a:t>
            </a:r>
          </a:p>
        </p:txBody>
      </p:sp>
      <p:sp>
        <p:nvSpPr>
          <p:cNvPr id="14339" name="Rectangle 360"/>
          <p:cNvSpPr>
            <a:spLocks noGrp="1" noChangeArrowheads="1"/>
          </p:cNvSpPr>
          <p:nvPr>
            <p:ph idx="1"/>
          </p:nvPr>
        </p:nvSpPr>
        <p:spPr/>
        <p:txBody>
          <a:bodyPr/>
          <a:lstStyle/>
          <a:p>
            <a:pPr marL="0" indent="0" eaLnBrk="1" hangingPunct="1"/>
            <a:r>
              <a:rPr lang="en-US" i="1">
                <a:latin typeface="Arial" charset="0"/>
              </a:rPr>
              <a:t>Scripts</a:t>
            </a:r>
            <a:r>
              <a:rPr lang="en-US">
                <a:latin typeface="Arial" charset="0"/>
              </a:rPr>
              <a:t> provide expert-level guidance for doing the work.</a:t>
            </a:r>
          </a:p>
        </p:txBody>
      </p:sp>
      <p:sp>
        <p:nvSpPr>
          <p:cNvPr id="14340" name="Rectangle 130"/>
          <p:cNvSpPr>
            <a:spLocks noChangeArrowheads="1"/>
          </p:cNvSpPr>
          <p:nvPr/>
        </p:nvSpPr>
        <p:spPr bwMode="auto">
          <a:xfrm>
            <a:off x="0" y="2636838"/>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spAutoFit/>
          </a:bodyPr>
          <a:lstStyle/>
          <a:p>
            <a:pPr>
              <a:lnSpc>
                <a:spcPct val="100000"/>
              </a:lnSpc>
            </a:pPr>
            <a:endParaRPr lang="en-US" sz="2400" b="0">
              <a:solidFill>
                <a:schemeClr val="tx1"/>
              </a:solidFill>
              <a:latin typeface="Times New Roman" charset="0"/>
            </a:endParaRPr>
          </a:p>
        </p:txBody>
      </p:sp>
      <p:sp>
        <p:nvSpPr>
          <p:cNvPr id="14341" name="Rectangle 204"/>
          <p:cNvSpPr>
            <a:spLocks noChangeArrowheads="1"/>
          </p:cNvSpPr>
          <p:nvPr/>
        </p:nvSpPr>
        <p:spPr bwMode="auto">
          <a:xfrm>
            <a:off x="0" y="4465638"/>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spAutoFit/>
          </a:bodyPr>
          <a:lstStyle/>
          <a:p>
            <a:pPr>
              <a:lnSpc>
                <a:spcPct val="100000"/>
              </a:lnSpc>
            </a:pPr>
            <a:endParaRPr lang="en-US" sz="2400" b="0">
              <a:solidFill>
                <a:schemeClr val="tx1"/>
              </a:solidFill>
              <a:latin typeface="Times New Roman" charset="0"/>
            </a:endParaRPr>
          </a:p>
        </p:txBody>
      </p:sp>
      <p:sp>
        <p:nvSpPr>
          <p:cNvPr id="14342" name="Rectangle 255"/>
          <p:cNvSpPr>
            <a:spLocks noChangeArrowheads="1"/>
          </p:cNvSpPr>
          <p:nvPr/>
        </p:nvSpPr>
        <p:spPr bwMode="auto">
          <a:xfrm>
            <a:off x="0" y="2636838"/>
            <a:ext cx="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rnd">
                <a:solidFill>
                  <a:srgbClr val="000000"/>
                </a:solidFill>
                <a:miter lim="800000"/>
                <a:headEnd/>
                <a:tailEnd/>
              </a14:hiddenLine>
            </a:ext>
          </a:extLst>
        </p:spPr>
        <p:txBody>
          <a:bodyPr wrap="none" lIns="0" tIns="0" rIns="0" bIns="0" anchor="ctr">
            <a:spAutoFit/>
          </a:bodyPr>
          <a:lstStyle/>
          <a:p>
            <a:pPr>
              <a:lnSpc>
                <a:spcPct val="100000"/>
              </a:lnSpc>
            </a:pPr>
            <a:endParaRPr lang="en-US" sz="2400" b="0">
              <a:solidFill>
                <a:schemeClr val="tx1"/>
              </a:solidFill>
              <a:latin typeface="Times New Roman" charset="0"/>
            </a:endParaRPr>
          </a:p>
        </p:txBody>
      </p:sp>
      <p:grpSp>
        <p:nvGrpSpPr>
          <p:cNvPr id="14343" name="Group 358"/>
          <p:cNvGrpSpPr>
            <a:grpSpLocks/>
          </p:cNvGrpSpPr>
          <p:nvPr/>
        </p:nvGrpSpPr>
        <p:grpSpPr bwMode="auto">
          <a:xfrm>
            <a:off x="388937" y="1636870"/>
            <a:ext cx="7724849" cy="4475372"/>
            <a:chOff x="612" y="984"/>
            <a:chExt cx="4592" cy="2940"/>
          </a:xfrm>
        </p:grpSpPr>
        <p:pic>
          <p:nvPicPr>
            <p:cNvPr id="14344" name="Picture 350"/>
            <p:cNvPicPr>
              <a:picLocks noChangeAspect="1" noChangeArrowheads="1"/>
            </p:cNvPicPr>
            <p:nvPr/>
          </p:nvPicPr>
          <p:blipFill>
            <a:blip r:embed="rId3" cstate="print">
              <a:extLst>
                <a:ext uri="{28A0092B-C50C-407E-A947-70E740481C1C}">
                  <a14:useLocalDpi xmlns:a14="http://schemas.microsoft.com/office/drawing/2010/main" val="0"/>
                </a:ext>
              </a:extLst>
            </a:blip>
            <a:srcRect l="597" r="8319" b="5052"/>
            <a:stretch>
              <a:fillRect/>
            </a:stretch>
          </p:blipFill>
          <p:spPr bwMode="auto">
            <a:xfrm>
              <a:off x="619" y="984"/>
              <a:ext cx="4585" cy="2932"/>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sp>
          <p:nvSpPr>
            <p:cNvPr id="14345" name="Line 354"/>
            <p:cNvSpPr>
              <a:spLocks noChangeShapeType="1"/>
            </p:cNvSpPr>
            <p:nvPr/>
          </p:nvSpPr>
          <p:spPr bwMode="auto">
            <a:xfrm>
              <a:off x="612" y="1140"/>
              <a:ext cx="4584" cy="0"/>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a:p>
          </p:txBody>
        </p:sp>
        <p:sp>
          <p:nvSpPr>
            <p:cNvPr id="14346" name="Line 355"/>
            <p:cNvSpPr>
              <a:spLocks noChangeShapeType="1"/>
            </p:cNvSpPr>
            <p:nvPr/>
          </p:nvSpPr>
          <p:spPr bwMode="auto">
            <a:xfrm>
              <a:off x="1926" y="1986"/>
              <a:ext cx="0" cy="1476"/>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a:p>
          </p:txBody>
        </p:sp>
        <p:sp>
          <p:nvSpPr>
            <p:cNvPr id="14347" name="Line 356"/>
            <p:cNvSpPr>
              <a:spLocks noChangeShapeType="1"/>
            </p:cNvSpPr>
            <p:nvPr/>
          </p:nvSpPr>
          <p:spPr bwMode="auto">
            <a:xfrm>
              <a:off x="1926" y="3558"/>
              <a:ext cx="0" cy="366"/>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a:p>
          </p:txBody>
        </p:sp>
        <p:sp>
          <p:nvSpPr>
            <p:cNvPr id="14348" name="Line 357"/>
            <p:cNvSpPr>
              <a:spLocks noChangeShapeType="1"/>
            </p:cNvSpPr>
            <p:nvPr/>
          </p:nvSpPr>
          <p:spPr bwMode="auto">
            <a:xfrm>
              <a:off x="1926" y="1140"/>
              <a:ext cx="0" cy="762"/>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a:p>
          </p:txBody>
        </p:sp>
      </p:grpSp>
    </p:spTree>
    <p:extLst>
      <p:ext uri="{BB962C8B-B14F-4D97-AF65-F5344CB8AC3E}">
        <p14:creationId xmlns:p14="http://schemas.microsoft.com/office/powerpoint/2010/main" val="640145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a:latin typeface="Arial" charset="0"/>
              </a:rPr>
              <a:t>Basic Process Measures -1</a:t>
            </a:r>
          </a:p>
        </p:txBody>
      </p:sp>
      <p:sp>
        <p:nvSpPr>
          <p:cNvPr id="15363" name="Rectangle 5"/>
          <p:cNvSpPr>
            <a:spLocks noGrp="1" noChangeArrowheads="1"/>
          </p:cNvSpPr>
          <p:nvPr>
            <p:ph idx="1"/>
          </p:nvPr>
        </p:nvSpPr>
        <p:spPr/>
        <p:txBody>
          <a:bodyPr/>
          <a:lstStyle/>
          <a:p>
            <a:pPr marL="0" indent="0" eaLnBrk="1" hangingPunct="1"/>
            <a:r>
              <a:rPr lang="en-US" i="1">
                <a:latin typeface="Arial" charset="0"/>
              </a:rPr>
              <a:t>Measures</a:t>
            </a:r>
            <a:r>
              <a:rPr lang="en-US">
                <a:latin typeface="Arial" charset="0"/>
              </a:rPr>
              <a:t> quantify the process and the product.</a:t>
            </a:r>
          </a:p>
          <a:p>
            <a:pPr marL="0" indent="0" eaLnBrk="1" hangingPunct="1"/>
            <a:r>
              <a:rPr lang="en-US">
                <a:latin typeface="Arial" charset="0"/>
              </a:rPr>
              <a:t>The reason to measure a process is to understand</a:t>
            </a:r>
            <a:endParaRPr lang="en-US">
              <a:solidFill>
                <a:srgbClr val="FF0000"/>
              </a:solidFill>
              <a:latin typeface="Arial" charset="0"/>
            </a:endParaRPr>
          </a:p>
          <a:p>
            <a:pPr lvl="1" eaLnBrk="1" hangingPunct="1"/>
            <a:r>
              <a:rPr lang="en-US">
                <a:latin typeface="Arial" charset="0"/>
              </a:rPr>
              <a:t>how much time is spent in various activities</a:t>
            </a:r>
          </a:p>
          <a:p>
            <a:pPr lvl="1" eaLnBrk="1" hangingPunct="1"/>
            <a:r>
              <a:rPr lang="en-US">
                <a:latin typeface="Arial" charset="0"/>
              </a:rPr>
              <a:t>what is produced at various times</a:t>
            </a:r>
          </a:p>
          <a:p>
            <a:pPr lvl="1" eaLnBrk="1" hangingPunct="1"/>
            <a:r>
              <a:rPr lang="en-US">
                <a:latin typeface="Arial" charset="0"/>
              </a:rPr>
              <a:t>how many defects are injected and removed, and when</a:t>
            </a:r>
          </a:p>
          <a:p>
            <a:pPr marL="0" indent="0" eaLnBrk="1" hangingPunct="1"/>
            <a:r>
              <a:rPr lang="en-US">
                <a:latin typeface="Arial" charset="0"/>
              </a:rPr>
              <a:t>With these data, developers can better</a:t>
            </a:r>
          </a:p>
          <a:p>
            <a:pPr lvl="1" eaLnBrk="1" hangingPunct="1"/>
            <a:r>
              <a:rPr lang="en-US">
                <a:latin typeface="Arial" charset="0"/>
              </a:rPr>
              <a:t>plan and estimate the work to be done</a:t>
            </a:r>
          </a:p>
          <a:p>
            <a:pPr lvl="1" eaLnBrk="1" hangingPunct="1"/>
            <a:r>
              <a:rPr lang="en-US">
                <a:latin typeface="Arial" charset="0"/>
              </a:rPr>
              <a:t>evaluate the results</a:t>
            </a:r>
          </a:p>
          <a:p>
            <a:pPr lvl="1" eaLnBrk="1" hangingPunct="1"/>
            <a:r>
              <a:rPr lang="en-US">
                <a:latin typeface="Arial" charset="0"/>
              </a:rPr>
              <a:t>improve the process for the next project</a:t>
            </a:r>
          </a:p>
        </p:txBody>
      </p:sp>
    </p:spTree>
    <p:extLst>
      <p:ext uri="{BB962C8B-B14F-4D97-AF65-F5344CB8AC3E}">
        <p14:creationId xmlns:p14="http://schemas.microsoft.com/office/powerpoint/2010/main" val="3480714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a:latin typeface="Arial" charset="0"/>
              </a:rPr>
              <a:t>Basic Process Measures -2</a:t>
            </a:r>
          </a:p>
        </p:txBody>
      </p:sp>
      <p:sp>
        <p:nvSpPr>
          <p:cNvPr id="16387" name="Rectangle 5"/>
          <p:cNvSpPr>
            <a:spLocks noGrp="1" noChangeArrowheads="1"/>
          </p:cNvSpPr>
          <p:nvPr>
            <p:ph idx="1"/>
          </p:nvPr>
        </p:nvSpPr>
        <p:spPr/>
        <p:txBody>
          <a:bodyPr/>
          <a:lstStyle/>
          <a:p>
            <a:pPr marL="0" indent="0" eaLnBrk="1" hangingPunct="1"/>
            <a:r>
              <a:rPr lang="en-US">
                <a:latin typeface="Arial" charset="0"/>
              </a:rPr>
              <a:t>To measure the process, the work is divided into a defined set of tasks or activities called </a:t>
            </a:r>
            <a:r>
              <a:rPr lang="en-US" i="1">
                <a:latin typeface="Arial" charset="0"/>
              </a:rPr>
              <a:t>phases.</a:t>
            </a:r>
          </a:p>
          <a:p>
            <a:pPr marL="0" indent="0" eaLnBrk="1" hangingPunct="1"/>
            <a:r>
              <a:rPr lang="en-US">
                <a:latin typeface="Arial" charset="0"/>
              </a:rPr>
              <a:t>The measures for each phase are</a:t>
            </a:r>
          </a:p>
          <a:p>
            <a:pPr lvl="1" eaLnBrk="1" hangingPunct="1"/>
            <a:r>
              <a:rPr lang="en-US">
                <a:latin typeface="Arial" charset="0"/>
              </a:rPr>
              <a:t>time spent in that phase</a:t>
            </a:r>
          </a:p>
          <a:p>
            <a:pPr lvl="1" eaLnBrk="1" hangingPunct="1"/>
            <a:r>
              <a:rPr lang="en-US">
                <a:latin typeface="Arial" charset="0"/>
              </a:rPr>
              <a:t>defects injected in that phase</a:t>
            </a:r>
          </a:p>
          <a:p>
            <a:pPr lvl="1" eaLnBrk="1" hangingPunct="1"/>
            <a:r>
              <a:rPr lang="en-US">
                <a:latin typeface="Arial" charset="0"/>
              </a:rPr>
              <a:t>defects removed in that phase</a:t>
            </a:r>
          </a:p>
          <a:p>
            <a:pPr marL="0" indent="0" eaLnBrk="1" hangingPunct="1"/>
            <a:r>
              <a:rPr lang="en-US">
                <a:latin typeface="Arial" charset="0"/>
              </a:rPr>
              <a:t>The product size is also measured, but only when the work package is complete.</a:t>
            </a:r>
          </a:p>
          <a:p>
            <a:pPr marL="0" indent="0" eaLnBrk="1" hangingPunct="1"/>
            <a:r>
              <a:rPr lang="en-US">
                <a:latin typeface="Arial" charset="0"/>
              </a:rPr>
              <a:t>These PSP measures also provide the foundation for all TSP measurements, analyses, and planning.</a:t>
            </a:r>
          </a:p>
        </p:txBody>
      </p:sp>
    </p:spTree>
    <p:extLst>
      <p:ext uri="{BB962C8B-B14F-4D97-AF65-F5344CB8AC3E}">
        <p14:creationId xmlns:p14="http://schemas.microsoft.com/office/powerpoint/2010/main" val="19171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l="20750" t="12468" r="25000" b="11713"/>
          <a:stretch>
            <a:fillRect/>
          </a:stretch>
        </p:blipFill>
        <p:spPr bwMode="auto">
          <a:xfrm>
            <a:off x="1843088" y="3787775"/>
            <a:ext cx="1860550" cy="1230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pic>
      <p:sp>
        <p:nvSpPr>
          <p:cNvPr id="17411" name="Rectangle 14"/>
          <p:cNvSpPr>
            <a:spLocks noGrp="1" noChangeArrowheads="1"/>
          </p:cNvSpPr>
          <p:nvPr>
            <p:ph type="title"/>
          </p:nvPr>
        </p:nvSpPr>
        <p:spPr/>
        <p:txBody>
          <a:bodyPr/>
          <a:lstStyle/>
          <a:p>
            <a:pPr eaLnBrk="1" hangingPunct="1"/>
            <a:r>
              <a:rPr lang="en-US">
                <a:latin typeface="Arial" charset="0"/>
              </a:rPr>
              <a:t>PSP Core Measures</a:t>
            </a:r>
          </a:p>
        </p:txBody>
      </p:sp>
      <p:pic>
        <p:nvPicPr>
          <p:cNvPr id="1741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l="14999" r="18250"/>
          <a:stretch>
            <a:fillRect/>
          </a:stretch>
        </p:blipFill>
        <p:spPr bwMode="auto">
          <a:xfrm>
            <a:off x="5281613" y="1892300"/>
            <a:ext cx="1368425" cy="145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pic>
      <p:pic>
        <p:nvPicPr>
          <p:cNvPr id="1741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16488" y="3794125"/>
            <a:ext cx="2076450" cy="1477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pic>
      <p:sp>
        <p:nvSpPr>
          <p:cNvPr id="17414" name="Text Box 6"/>
          <p:cNvSpPr txBox="1">
            <a:spLocks noChangeArrowheads="1"/>
          </p:cNvSpPr>
          <p:nvPr/>
        </p:nvSpPr>
        <p:spPr bwMode="auto">
          <a:xfrm>
            <a:off x="2292350" y="3275013"/>
            <a:ext cx="960438" cy="411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lIns="102678" tIns="51339" rIns="102678" bIns="51339"/>
          <a:lstStyle>
            <a:lvl1pPr defTabSz="1027113">
              <a:defRPr sz="2000" b="1">
                <a:solidFill>
                  <a:schemeClr val="bg1"/>
                </a:solidFill>
                <a:latin typeface="Arial" charset="0"/>
                <a:ea typeface="ＭＳ Ｐゴシック" charset="0"/>
              </a:defRPr>
            </a:lvl1pPr>
            <a:lvl2pPr marL="742950" indent="-285750" defTabSz="1027113">
              <a:defRPr sz="2000" b="1">
                <a:solidFill>
                  <a:schemeClr val="bg1"/>
                </a:solidFill>
                <a:latin typeface="Arial" charset="0"/>
                <a:ea typeface="ＭＳ Ｐゴシック" charset="0"/>
              </a:defRPr>
            </a:lvl2pPr>
            <a:lvl3pPr marL="1143000" indent="-228600" defTabSz="1027113">
              <a:defRPr sz="2000" b="1">
                <a:solidFill>
                  <a:schemeClr val="bg1"/>
                </a:solidFill>
                <a:latin typeface="Arial" charset="0"/>
                <a:ea typeface="ＭＳ Ｐゴシック" charset="0"/>
              </a:defRPr>
            </a:lvl3pPr>
            <a:lvl4pPr marL="1600200" indent="-228600" defTabSz="1027113">
              <a:defRPr sz="2000" b="1">
                <a:solidFill>
                  <a:schemeClr val="bg1"/>
                </a:solidFill>
                <a:latin typeface="Arial" charset="0"/>
                <a:ea typeface="ＭＳ Ｐゴシック" charset="0"/>
              </a:defRPr>
            </a:lvl4pPr>
            <a:lvl5pPr marL="2057400" indent="-228600" defTabSz="1027113">
              <a:defRPr sz="2000" b="1">
                <a:solidFill>
                  <a:schemeClr val="bg1"/>
                </a:solidFill>
                <a:latin typeface="Arial" charset="0"/>
                <a:ea typeface="ＭＳ Ｐゴシック" charset="0"/>
              </a:defRPr>
            </a:lvl5pPr>
            <a:lvl6pPr marL="25146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pPr algn="ctr" eaLnBrk="1" hangingPunct="1">
              <a:lnSpc>
                <a:spcPct val="100000"/>
              </a:lnSpc>
            </a:pPr>
            <a:r>
              <a:rPr lang="en-US" sz="1800">
                <a:solidFill>
                  <a:schemeClr val="tx1"/>
                </a:solidFill>
              </a:rPr>
              <a:t>Size</a:t>
            </a:r>
          </a:p>
        </p:txBody>
      </p:sp>
      <p:sp>
        <p:nvSpPr>
          <p:cNvPr id="17415" name="Text Box 7"/>
          <p:cNvSpPr txBox="1">
            <a:spLocks noChangeArrowheads="1"/>
          </p:cNvSpPr>
          <p:nvPr/>
        </p:nvSpPr>
        <p:spPr bwMode="auto">
          <a:xfrm>
            <a:off x="5140325" y="5240338"/>
            <a:ext cx="1628775" cy="411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lIns="102678" tIns="51339" rIns="102678" bIns="51339"/>
          <a:lstStyle>
            <a:lvl1pPr defTabSz="1027113">
              <a:defRPr sz="2000" b="1">
                <a:solidFill>
                  <a:schemeClr val="bg1"/>
                </a:solidFill>
                <a:latin typeface="Arial" charset="0"/>
                <a:ea typeface="ＭＳ Ｐゴシック" charset="0"/>
              </a:defRPr>
            </a:lvl1pPr>
            <a:lvl2pPr marL="742950" indent="-285750" defTabSz="1027113">
              <a:defRPr sz="2000" b="1">
                <a:solidFill>
                  <a:schemeClr val="bg1"/>
                </a:solidFill>
                <a:latin typeface="Arial" charset="0"/>
                <a:ea typeface="ＭＳ Ｐゴシック" charset="0"/>
              </a:defRPr>
            </a:lvl2pPr>
            <a:lvl3pPr marL="1143000" indent="-228600" defTabSz="1027113">
              <a:defRPr sz="2000" b="1">
                <a:solidFill>
                  <a:schemeClr val="bg1"/>
                </a:solidFill>
                <a:latin typeface="Arial" charset="0"/>
                <a:ea typeface="ＭＳ Ｐゴシック" charset="0"/>
              </a:defRPr>
            </a:lvl3pPr>
            <a:lvl4pPr marL="1600200" indent="-228600" defTabSz="1027113">
              <a:defRPr sz="2000" b="1">
                <a:solidFill>
                  <a:schemeClr val="bg1"/>
                </a:solidFill>
                <a:latin typeface="Arial" charset="0"/>
                <a:ea typeface="ＭＳ Ｐゴシック" charset="0"/>
              </a:defRPr>
            </a:lvl4pPr>
            <a:lvl5pPr marL="2057400" indent="-228600" defTabSz="1027113">
              <a:defRPr sz="2000" b="1">
                <a:solidFill>
                  <a:schemeClr val="bg1"/>
                </a:solidFill>
                <a:latin typeface="Arial" charset="0"/>
                <a:ea typeface="ＭＳ Ｐゴシック" charset="0"/>
              </a:defRPr>
            </a:lvl5pPr>
            <a:lvl6pPr marL="25146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pPr algn="ctr" eaLnBrk="1" hangingPunct="1">
              <a:lnSpc>
                <a:spcPct val="100000"/>
              </a:lnSpc>
            </a:pPr>
            <a:r>
              <a:rPr lang="en-US" sz="1800">
                <a:solidFill>
                  <a:schemeClr val="tx1"/>
                </a:solidFill>
              </a:rPr>
              <a:t>Schedule</a:t>
            </a:r>
          </a:p>
        </p:txBody>
      </p:sp>
      <p:sp>
        <p:nvSpPr>
          <p:cNvPr id="17416" name="Text Box 8"/>
          <p:cNvSpPr txBox="1">
            <a:spLocks noChangeArrowheads="1"/>
          </p:cNvSpPr>
          <p:nvPr/>
        </p:nvSpPr>
        <p:spPr bwMode="auto">
          <a:xfrm>
            <a:off x="2001838" y="5068888"/>
            <a:ext cx="1543050" cy="411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lIns="102678" tIns="51339" rIns="102678" bIns="51339"/>
          <a:lstStyle>
            <a:lvl1pPr defTabSz="1027113">
              <a:defRPr sz="2000" b="1">
                <a:solidFill>
                  <a:schemeClr val="bg1"/>
                </a:solidFill>
                <a:latin typeface="Arial" charset="0"/>
                <a:ea typeface="ＭＳ Ｐゴシック" charset="0"/>
              </a:defRPr>
            </a:lvl1pPr>
            <a:lvl2pPr marL="742950" indent="-285750" defTabSz="1027113">
              <a:defRPr sz="2000" b="1">
                <a:solidFill>
                  <a:schemeClr val="bg1"/>
                </a:solidFill>
                <a:latin typeface="Arial" charset="0"/>
                <a:ea typeface="ＭＳ Ｐゴシック" charset="0"/>
              </a:defRPr>
            </a:lvl2pPr>
            <a:lvl3pPr marL="1143000" indent="-228600" defTabSz="1027113">
              <a:defRPr sz="2000" b="1">
                <a:solidFill>
                  <a:schemeClr val="bg1"/>
                </a:solidFill>
                <a:latin typeface="Arial" charset="0"/>
                <a:ea typeface="ＭＳ Ｐゴシック" charset="0"/>
              </a:defRPr>
            </a:lvl3pPr>
            <a:lvl4pPr marL="1600200" indent="-228600" defTabSz="1027113">
              <a:defRPr sz="2000" b="1">
                <a:solidFill>
                  <a:schemeClr val="bg1"/>
                </a:solidFill>
                <a:latin typeface="Arial" charset="0"/>
                <a:ea typeface="ＭＳ Ｐゴシック" charset="0"/>
              </a:defRPr>
            </a:lvl4pPr>
            <a:lvl5pPr marL="2057400" indent="-228600" defTabSz="1027113">
              <a:defRPr sz="2000" b="1">
                <a:solidFill>
                  <a:schemeClr val="bg1"/>
                </a:solidFill>
                <a:latin typeface="Arial" charset="0"/>
                <a:ea typeface="ＭＳ Ｐゴシック" charset="0"/>
              </a:defRPr>
            </a:lvl5pPr>
            <a:lvl6pPr marL="25146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pPr algn="ctr" eaLnBrk="1" hangingPunct="1">
              <a:lnSpc>
                <a:spcPct val="100000"/>
              </a:lnSpc>
            </a:pPr>
            <a:r>
              <a:rPr lang="en-US" sz="1800">
                <a:solidFill>
                  <a:schemeClr val="tx1"/>
                </a:solidFill>
              </a:rPr>
              <a:t>Quality</a:t>
            </a:r>
          </a:p>
        </p:txBody>
      </p:sp>
      <p:sp>
        <p:nvSpPr>
          <p:cNvPr id="17417" name="Text Box 9"/>
          <p:cNvSpPr txBox="1">
            <a:spLocks noChangeArrowheads="1"/>
          </p:cNvSpPr>
          <p:nvPr/>
        </p:nvSpPr>
        <p:spPr bwMode="auto">
          <a:xfrm>
            <a:off x="5365750" y="3305175"/>
            <a:ext cx="1200150" cy="411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lIns="102678" tIns="51339" rIns="102678" bIns="51339"/>
          <a:lstStyle>
            <a:lvl1pPr defTabSz="1027113">
              <a:defRPr sz="2000" b="1">
                <a:solidFill>
                  <a:schemeClr val="bg1"/>
                </a:solidFill>
                <a:latin typeface="Arial" charset="0"/>
                <a:ea typeface="ＭＳ Ｐゴシック" charset="0"/>
              </a:defRPr>
            </a:lvl1pPr>
            <a:lvl2pPr marL="742950" indent="-285750" defTabSz="1027113">
              <a:defRPr sz="2000" b="1">
                <a:solidFill>
                  <a:schemeClr val="bg1"/>
                </a:solidFill>
                <a:latin typeface="Arial" charset="0"/>
                <a:ea typeface="ＭＳ Ｐゴシック" charset="0"/>
              </a:defRPr>
            </a:lvl2pPr>
            <a:lvl3pPr marL="1143000" indent="-228600" defTabSz="1027113">
              <a:defRPr sz="2000" b="1">
                <a:solidFill>
                  <a:schemeClr val="bg1"/>
                </a:solidFill>
                <a:latin typeface="Arial" charset="0"/>
                <a:ea typeface="ＭＳ Ｐゴシック" charset="0"/>
              </a:defRPr>
            </a:lvl3pPr>
            <a:lvl4pPr marL="1600200" indent="-228600" defTabSz="1027113">
              <a:defRPr sz="2000" b="1">
                <a:solidFill>
                  <a:schemeClr val="bg1"/>
                </a:solidFill>
                <a:latin typeface="Arial" charset="0"/>
                <a:ea typeface="ＭＳ Ｐゴシック" charset="0"/>
              </a:defRPr>
            </a:lvl4pPr>
            <a:lvl5pPr marL="2057400" indent="-228600" defTabSz="1027113">
              <a:defRPr sz="2000" b="1">
                <a:solidFill>
                  <a:schemeClr val="bg1"/>
                </a:solidFill>
                <a:latin typeface="Arial" charset="0"/>
                <a:ea typeface="ＭＳ Ｐゴシック" charset="0"/>
              </a:defRPr>
            </a:lvl5pPr>
            <a:lvl6pPr marL="25146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pPr algn="ctr" eaLnBrk="1" hangingPunct="1">
              <a:lnSpc>
                <a:spcPct val="100000"/>
              </a:lnSpc>
            </a:pPr>
            <a:r>
              <a:rPr lang="en-US" sz="1800">
                <a:solidFill>
                  <a:schemeClr val="tx1"/>
                </a:solidFill>
              </a:rPr>
              <a:t>Effort</a:t>
            </a:r>
          </a:p>
        </p:txBody>
      </p:sp>
      <p:pic>
        <p:nvPicPr>
          <p:cNvPr id="17418" name="Picture 1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44663" y="1962150"/>
            <a:ext cx="2057400" cy="1355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pic>
      <p:sp>
        <p:nvSpPr>
          <p:cNvPr id="17419" name="Line 11"/>
          <p:cNvSpPr>
            <a:spLocks noChangeShapeType="1"/>
          </p:cNvSpPr>
          <p:nvPr/>
        </p:nvSpPr>
        <p:spPr bwMode="auto">
          <a:xfrm>
            <a:off x="1573213" y="3686175"/>
            <a:ext cx="5570537" cy="0"/>
          </a:xfrm>
          <a:prstGeom prst="line">
            <a:avLst/>
          </a:prstGeom>
          <a:noFill/>
          <a:ln w="28575">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a:lstStyle/>
          <a:p>
            <a:endParaRPr lang="en-US"/>
          </a:p>
        </p:txBody>
      </p:sp>
      <p:sp>
        <p:nvSpPr>
          <p:cNvPr id="17420" name="Line 12"/>
          <p:cNvSpPr>
            <a:spLocks noChangeShapeType="1"/>
          </p:cNvSpPr>
          <p:nvPr/>
        </p:nvSpPr>
        <p:spPr bwMode="auto">
          <a:xfrm>
            <a:off x="4402138" y="1892300"/>
            <a:ext cx="0" cy="3673475"/>
          </a:xfrm>
          <a:prstGeom prst="line">
            <a:avLst/>
          </a:prstGeom>
          <a:noFill/>
          <a:ln w="28575">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a:lstStyle/>
          <a:p>
            <a:endParaRPr lang="en-US"/>
          </a:p>
        </p:txBody>
      </p:sp>
      <p:sp>
        <p:nvSpPr>
          <p:cNvPr id="17421" name="Rectangle 13"/>
          <p:cNvSpPr>
            <a:spLocks noChangeArrowheads="1"/>
          </p:cNvSpPr>
          <p:nvPr/>
        </p:nvSpPr>
        <p:spPr bwMode="auto">
          <a:xfrm>
            <a:off x="973138" y="6164263"/>
            <a:ext cx="741045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eaLnBrk="1" hangingPunct="1">
              <a:spcAft>
                <a:spcPct val="50000"/>
              </a:spcAft>
              <a:buSzPct val="70000"/>
            </a:pPr>
            <a:r>
              <a:rPr lang="en-US" sz="1200" b="0">
                <a:solidFill>
                  <a:schemeClr val="tx1"/>
                </a:solidFill>
              </a:rPr>
              <a:t>Source: CMU/SEI-92-TR-019</a:t>
            </a:r>
          </a:p>
        </p:txBody>
      </p:sp>
    </p:spTree>
    <p:extLst>
      <p:ext uri="{BB962C8B-B14F-4D97-AF65-F5344CB8AC3E}">
        <p14:creationId xmlns:p14="http://schemas.microsoft.com/office/powerpoint/2010/main" val="320694649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en-US">
                <a:latin typeface="Arial" charset="0"/>
              </a:rPr>
              <a:t>Forms</a:t>
            </a:r>
          </a:p>
        </p:txBody>
      </p:sp>
      <p:sp>
        <p:nvSpPr>
          <p:cNvPr id="18435" name="Rectangle 5"/>
          <p:cNvSpPr>
            <a:spLocks noGrp="1" noChangeArrowheads="1"/>
          </p:cNvSpPr>
          <p:nvPr>
            <p:ph idx="1"/>
          </p:nvPr>
        </p:nvSpPr>
        <p:spPr/>
        <p:txBody>
          <a:bodyPr/>
          <a:lstStyle/>
          <a:p>
            <a:pPr marL="0" indent="0" eaLnBrk="1" hangingPunct="1"/>
            <a:r>
              <a:rPr lang="en-US" i="1">
                <a:latin typeface="Arial" charset="0"/>
              </a:rPr>
              <a:t>Forms</a:t>
            </a:r>
            <a:r>
              <a:rPr lang="en-US">
                <a:latin typeface="Arial" charset="0"/>
              </a:rPr>
              <a:t> provide a convenient and consistent framework for gathering and retaining data.</a:t>
            </a:r>
          </a:p>
          <a:p>
            <a:pPr marL="0" indent="0" eaLnBrk="1" hangingPunct="1"/>
            <a:r>
              <a:rPr lang="en-US">
                <a:latin typeface="Arial" charset="0"/>
              </a:rPr>
              <a:t>Examples of forms in the PSP are the Time Log and the Defect Log.</a:t>
            </a:r>
          </a:p>
          <a:p>
            <a:pPr lvl="1" eaLnBrk="1" hangingPunct="1"/>
            <a:r>
              <a:rPr lang="en-US">
                <a:latin typeface="Arial" charset="0"/>
              </a:rPr>
              <a:t>The Time Log is used to record time on task data.</a:t>
            </a:r>
          </a:p>
          <a:p>
            <a:pPr lvl="1" eaLnBrk="1" hangingPunct="1"/>
            <a:r>
              <a:rPr lang="en-US">
                <a:latin typeface="Arial" charset="0"/>
              </a:rPr>
              <a:t>The Defect Log is used to record defect information.</a:t>
            </a:r>
          </a:p>
          <a:p>
            <a:pPr marL="0" indent="0" eaLnBrk="1" hangingPunct="1"/>
            <a:r>
              <a:rPr lang="en-US">
                <a:latin typeface="Arial" charset="0"/>
              </a:rPr>
              <a:t>Data entry on forms is almost always automated via a tool that supports the overall process. </a:t>
            </a:r>
          </a:p>
        </p:txBody>
      </p:sp>
    </p:spTree>
    <p:extLst>
      <p:ext uri="{BB962C8B-B14F-4D97-AF65-F5344CB8AC3E}">
        <p14:creationId xmlns:p14="http://schemas.microsoft.com/office/powerpoint/2010/main" val="38109735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Grp="1" noChangeArrowheads="1"/>
          </p:cNvSpPr>
          <p:nvPr>
            <p:ph type="title"/>
          </p:nvPr>
        </p:nvSpPr>
        <p:spPr/>
        <p:txBody>
          <a:bodyPr/>
          <a:lstStyle/>
          <a:p>
            <a:pPr eaLnBrk="1" hangingPunct="1"/>
            <a:r>
              <a:rPr lang="en-US">
                <a:latin typeface="Arial" charset="0"/>
              </a:rPr>
              <a:t>Standards</a:t>
            </a:r>
          </a:p>
        </p:txBody>
      </p:sp>
      <p:sp>
        <p:nvSpPr>
          <p:cNvPr id="19459" name="Rectangle 7"/>
          <p:cNvSpPr>
            <a:spLocks noGrp="1" noChangeArrowheads="1"/>
          </p:cNvSpPr>
          <p:nvPr>
            <p:ph idx="1"/>
          </p:nvPr>
        </p:nvSpPr>
        <p:spPr/>
        <p:txBody>
          <a:bodyPr/>
          <a:lstStyle/>
          <a:p>
            <a:pPr marL="0" indent="0" eaLnBrk="1" hangingPunct="1"/>
            <a:r>
              <a:rPr lang="en-US">
                <a:latin typeface="Arial" charset="0"/>
              </a:rPr>
              <a:t>Standards provide precise and consistent definitions that facilitate the gathering and use of data.</a:t>
            </a:r>
          </a:p>
        </p:txBody>
      </p:sp>
      <p:pic>
        <p:nvPicPr>
          <p:cNvPr id="1946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1638" y="2076021"/>
            <a:ext cx="8424862" cy="3305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33253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7"/>
          <p:cNvSpPr>
            <a:spLocks noGrp="1" noChangeArrowheads="1"/>
          </p:cNvSpPr>
          <p:nvPr>
            <p:ph type="title"/>
          </p:nvPr>
        </p:nvSpPr>
        <p:spPr/>
        <p:txBody>
          <a:bodyPr/>
          <a:lstStyle/>
          <a:p>
            <a:pPr eaLnBrk="1" hangingPunct="1"/>
            <a:r>
              <a:rPr lang="en-US">
                <a:latin typeface="Arial" charset="0"/>
              </a:rPr>
              <a:t>Putting the Elements Together</a:t>
            </a:r>
          </a:p>
        </p:txBody>
      </p:sp>
      <p:sp>
        <p:nvSpPr>
          <p:cNvPr id="20483" name="Rectangle 3"/>
          <p:cNvSpPr>
            <a:spLocks noChangeArrowheads="1"/>
          </p:cNvSpPr>
          <p:nvPr/>
        </p:nvSpPr>
        <p:spPr bwMode="auto">
          <a:xfrm>
            <a:off x="3089275" y="1123950"/>
            <a:ext cx="1487950" cy="351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04310" tIns="52155" rIns="104310" bIns="52155">
            <a:spAutoFit/>
          </a:bodyPr>
          <a:lstStyle/>
          <a:p>
            <a:pPr defTabSz="912813"/>
            <a:r>
              <a:rPr lang="en-US" sz="1600">
                <a:solidFill>
                  <a:schemeClr val="tx1"/>
                </a:solidFill>
                <a:latin typeface="Arial"/>
                <a:cs typeface="Arial"/>
              </a:rPr>
              <a:t>Requirements</a:t>
            </a:r>
          </a:p>
        </p:txBody>
      </p:sp>
      <p:sp>
        <p:nvSpPr>
          <p:cNvPr id="20484" name="Line 4"/>
          <p:cNvSpPr>
            <a:spLocks noChangeShapeType="1"/>
          </p:cNvSpPr>
          <p:nvPr/>
        </p:nvSpPr>
        <p:spPr bwMode="auto">
          <a:xfrm flipV="1">
            <a:off x="1431925" y="3322637"/>
            <a:ext cx="1063625" cy="1588"/>
          </a:xfrm>
          <a:prstGeom prst="line">
            <a:avLst/>
          </a:prstGeom>
          <a:noFill/>
          <a:ln w="19050" cmpd="sng">
            <a:solidFill>
              <a:schemeClr val="tx1"/>
            </a:solidFill>
            <a:round/>
            <a:headEnd type="none" w="sm" len="sm"/>
            <a:tailEnd type="stealth" w="med" len="med"/>
          </a:ln>
          <a:extLst>
            <a:ext uri="{909E8E84-426E-40dd-AFC4-6F175D3DCCD1}">
              <a14:hiddenFill xmlns="" xmlns:a14="http://schemas.microsoft.com/office/drawing/2010/main">
                <a:noFill/>
              </a14:hiddenFill>
            </a:ext>
          </a:extLst>
        </p:spPr>
        <p:txBody>
          <a:bodyPr wrap="none" anchor="ctr"/>
          <a:lstStyle/>
          <a:p>
            <a:endParaRPr lang="en-US" sz="1600">
              <a:latin typeface="Arial"/>
              <a:cs typeface="Arial"/>
            </a:endParaRPr>
          </a:p>
        </p:txBody>
      </p:sp>
      <p:sp>
        <p:nvSpPr>
          <p:cNvPr id="20485" name="Rectangle 5"/>
          <p:cNvSpPr>
            <a:spLocks noChangeArrowheads="1"/>
          </p:cNvSpPr>
          <p:nvPr/>
        </p:nvSpPr>
        <p:spPr bwMode="blackWhite">
          <a:xfrm>
            <a:off x="6456363" y="2957512"/>
            <a:ext cx="911225" cy="1255713"/>
          </a:xfrm>
          <a:prstGeom prst="rect">
            <a:avLst/>
          </a:prstGeom>
          <a:solidFill>
            <a:srgbClr val="0070C0"/>
          </a:solidFill>
          <a:ln w="12700">
            <a:solidFill>
              <a:schemeClr val="bg1"/>
            </a:solidFill>
            <a:miter lim="800000"/>
            <a:headEnd/>
            <a:tailEnd/>
          </a:ln>
        </p:spPr>
        <p:txBody>
          <a:bodyPr wrap="none" anchor="ctr"/>
          <a:lstStyle/>
          <a:p>
            <a:endParaRPr lang="en-US" sz="1600">
              <a:latin typeface="Arial"/>
              <a:cs typeface="Arial"/>
            </a:endParaRPr>
          </a:p>
        </p:txBody>
      </p:sp>
      <p:sp>
        <p:nvSpPr>
          <p:cNvPr id="20486" name="Arc 6"/>
          <p:cNvSpPr>
            <a:spLocks/>
          </p:cNvSpPr>
          <p:nvPr/>
        </p:nvSpPr>
        <p:spPr bwMode="auto">
          <a:xfrm>
            <a:off x="5419725" y="2119312"/>
            <a:ext cx="1044575" cy="654050"/>
          </a:xfrm>
          <a:custGeom>
            <a:avLst/>
            <a:gdLst>
              <a:gd name="T0" fmla="*/ 0 w 21642"/>
              <a:gd name="T1" fmla="*/ 0 h 21600"/>
              <a:gd name="T2" fmla="*/ 2147483647 w 21642"/>
              <a:gd name="T3" fmla="*/ 2147483647 h 21600"/>
              <a:gd name="T4" fmla="*/ 2147483647 w 21642"/>
              <a:gd name="T5" fmla="*/ 2147483647 h 21600"/>
              <a:gd name="T6" fmla="*/ 0 60000 65536"/>
              <a:gd name="T7" fmla="*/ 0 60000 65536"/>
              <a:gd name="T8" fmla="*/ 0 60000 65536"/>
              <a:gd name="T9" fmla="*/ 0 w 21642"/>
              <a:gd name="T10" fmla="*/ 0 h 21600"/>
              <a:gd name="T11" fmla="*/ 21642 w 21642"/>
              <a:gd name="T12" fmla="*/ 21600 h 21600"/>
            </a:gdLst>
            <a:ahLst/>
            <a:cxnLst>
              <a:cxn ang="T6">
                <a:pos x="T0" y="T1"/>
              </a:cxn>
              <a:cxn ang="T7">
                <a:pos x="T2" y="T3"/>
              </a:cxn>
              <a:cxn ang="T8">
                <a:pos x="T4" y="T5"/>
              </a:cxn>
            </a:cxnLst>
            <a:rect l="T9" t="T10" r="T11" b="T12"/>
            <a:pathLst>
              <a:path w="21642" h="21600" fill="none" extrusionOk="0">
                <a:moveTo>
                  <a:pt x="0" y="0"/>
                </a:moveTo>
                <a:cubicBezTo>
                  <a:pt x="14" y="0"/>
                  <a:pt x="28" y="-1"/>
                  <a:pt x="42" y="0"/>
                </a:cubicBezTo>
                <a:cubicBezTo>
                  <a:pt x="11945" y="0"/>
                  <a:pt x="21605" y="9630"/>
                  <a:pt x="21641" y="21534"/>
                </a:cubicBezTo>
              </a:path>
              <a:path w="21642" h="21600" stroke="0" extrusionOk="0">
                <a:moveTo>
                  <a:pt x="0" y="0"/>
                </a:moveTo>
                <a:cubicBezTo>
                  <a:pt x="14" y="0"/>
                  <a:pt x="28" y="-1"/>
                  <a:pt x="42" y="0"/>
                </a:cubicBezTo>
                <a:cubicBezTo>
                  <a:pt x="11945" y="0"/>
                  <a:pt x="21605" y="9630"/>
                  <a:pt x="21641" y="21534"/>
                </a:cubicBezTo>
                <a:lnTo>
                  <a:pt x="42" y="21600"/>
                </a:lnTo>
                <a:lnTo>
                  <a:pt x="0" y="0"/>
                </a:lnTo>
                <a:close/>
              </a:path>
            </a:pathLst>
          </a:custGeom>
          <a:noFill/>
          <a:ln w="19050" cap="rnd" cmpd="sng">
            <a:solidFill>
              <a:schemeClr val="tx1"/>
            </a:solidFill>
            <a:round/>
            <a:headEnd/>
            <a:tailEnd type="triangle" w="med" len="med"/>
          </a:ln>
          <a:extLst>
            <a:ext uri="{909E8E84-426E-40dd-AFC4-6F175D3DCCD1}">
              <a14:hiddenFill xmlns="" xmlns:a14="http://schemas.microsoft.com/office/drawing/2010/main">
                <a:solidFill>
                  <a:srgbClr val="FFFFFF"/>
                </a:solidFill>
              </a14:hiddenFill>
            </a:ext>
          </a:extLst>
        </p:spPr>
        <p:txBody>
          <a:bodyPr wrap="none" anchor="ctr"/>
          <a:lstStyle/>
          <a:p>
            <a:endParaRPr lang="en-US" sz="1600">
              <a:latin typeface="Arial"/>
              <a:cs typeface="Arial"/>
            </a:endParaRPr>
          </a:p>
        </p:txBody>
      </p:sp>
      <p:sp>
        <p:nvSpPr>
          <p:cNvPr id="20487" name="Arc 7"/>
          <p:cNvSpPr>
            <a:spLocks/>
          </p:cNvSpPr>
          <p:nvPr/>
        </p:nvSpPr>
        <p:spPr bwMode="auto">
          <a:xfrm>
            <a:off x="5443538" y="4429125"/>
            <a:ext cx="1020762" cy="655637"/>
          </a:xfrm>
          <a:custGeom>
            <a:avLst/>
            <a:gdLst>
              <a:gd name="T0" fmla="*/ 2147483647 w 21600"/>
              <a:gd name="T1" fmla="*/ 0 h 21666"/>
              <a:gd name="T2" fmla="*/ 0 w 21600"/>
              <a:gd name="T3" fmla="*/ 2147483647 h 21666"/>
              <a:gd name="T4" fmla="*/ 0 w 21600"/>
              <a:gd name="T5" fmla="*/ 1674611376 h 21666"/>
              <a:gd name="T6" fmla="*/ 0 60000 65536"/>
              <a:gd name="T7" fmla="*/ 0 60000 65536"/>
              <a:gd name="T8" fmla="*/ 0 60000 65536"/>
              <a:gd name="T9" fmla="*/ 0 w 21600"/>
              <a:gd name="T10" fmla="*/ 0 h 21666"/>
              <a:gd name="T11" fmla="*/ 21600 w 21600"/>
              <a:gd name="T12" fmla="*/ 21666 h 21666"/>
            </a:gdLst>
            <a:ahLst/>
            <a:cxnLst>
              <a:cxn ang="T6">
                <a:pos x="T0" y="T1"/>
              </a:cxn>
              <a:cxn ang="T7">
                <a:pos x="T2" y="T3"/>
              </a:cxn>
              <a:cxn ang="T8">
                <a:pos x="T4" y="T5"/>
              </a:cxn>
            </a:cxnLst>
            <a:rect l="T9" t="T10" r="T11" b="T12"/>
            <a:pathLst>
              <a:path w="21600" h="21666" fill="none" extrusionOk="0">
                <a:moveTo>
                  <a:pt x="21599" y="0"/>
                </a:moveTo>
                <a:cubicBezTo>
                  <a:pt x="21599" y="22"/>
                  <a:pt x="21600" y="44"/>
                  <a:pt x="21600" y="66"/>
                </a:cubicBezTo>
                <a:cubicBezTo>
                  <a:pt x="21600" y="11995"/>
                  <a:pt x="11929" y="21665"/>
                  <a:pt x="0" y="21666"/>
                </a:cubicBezTo>
              </a:path>
              <a:path w="21600" h="21666" stroke="0" extrusionOk="0">
                <a:moveTo>
                  <a:pt x="21599" y="0"/>
                </a:moveTo>
                <a:cubicBezTo>
                  <a:pt x="21599" y="22"/>
                  <a:pt x="21600" y="44"/>
                  <a:pt x="21600" y="66"/>
                </a:cubicBezTo>
                <a:cubicBezTo>
                  <a:pt x="21600" y="11995"/>
                  <a:pt x="11929" y="21665"/>
                  <a:pt x="0" y="21666"/>
                </a:cubicBezTo>
                <a:lnTo>
                  <a:pt x="0" y="66"/>
                </a:lnTo>
                <a:lnTo>
                  <a:pt x="21599" y="0"/>
                </a:lnTo>
                <a:close/>
              </a:path>
            </a:pathLst>
          </a:custGeom>
          <a:noFill/>
          <a:ln w="19050" cap="rnd" cmpd="sng">
            <a:solidFill>
              <a:schemeClr val="tx1"/>
            </a:solidFill>
            <a:round/>
            <a:headEnd type="triangle" w="med" len="med"/>
            <a:tailEnd type="none" w="sm" len="sm"/>
          </a:ln>
          <a:extLst>
            <a:ext uri="{909E8E84-426E-40dd-AFC4-6F175D3DCCD1}">
              <a14:hiddenFill xmlns="" xmlns:a14="http://schemas.microsoft.com/office/drawing/2010/main">
                <a:solidFill>
                  <a:srgbClr val="FFFFFF"/>
                </a:solidFill>
              </a14:hiddenFill>
            </a:ext>
          </a:extLst>
        </p:spPr>
        <p:txBody>
          <a:bodyPr wrap="none" anchor="ctr"/>
          <a:lstStyle/>
          <a:p>
            <a:endParaRPr lang="en-US" sz="1600">
              <a:latin typeface="Arial"/>
              <a:cs typeface="Arial"/>
            </a:endParaRPr>
          </a:p>
        </p:txBody>
      </p:sp>
      <p:sp>
        <p:nvSpPr>
          <p:cNvPr id="20488" name="Arc 8"/>
          <p:cNvSpPr>
            <a:spLocks/>
          </p:cNvSpPr>
          <p:nvPr/>
        </p:nvSpPr>
        <p:spPr bwMode="auto">
          <a:xfrm>
            <a:off x="5443538" y="3870325"/>
            <a:ext cx="827087" cy="142875"/>
          </a:xfrm>
          <a:custGeom>
            <a:avLst/>
            <a:gdLst>
              <a:gd name="T0" fmla="*/ 2147483647 w 21600"/>
              <a:gd name="T1" fmla="*/ 0 h 21909"/>
              <a:gd name="T2" fmla="*/ 0 w 21600"/>
              <a:gd name="T3" fmla="*/ 258399190 h 21909"/>
              <a:gd name="T4" fmla="*/ 0 w 21600"/>
              <a:gd name="T5" fmla="*/ 3644164 h 21909"/>
              <a:gd name="T6" fmla="*/ 0 60000 65536"/>
              <a:gd name="T7" fmla="*/ 0 60000 65536"/>
              <a:gd name="T8" fmla="*/ 0 60000 65536"/>
              <a:gd name="T9" fmla="*/ 0 w 21600"/>
              <a:gd name="T10" fmla="*/ 0 h 21909"/>
              <a:gd name="T11" fmla="*/ 21600 w 21600"/>
              <a:gd name="T12" fmla="*/ 21909 h 21909"/>
            </a:gdLst>
            <a:ahLst/>
            <a:cxnLst>
              <a:cxn ang="T6">
                <a:pos x="T0" y="T1"/>
              </a:cxn>
              <a:cxn ang="T7">
                <a:pos x="T2" y="T3"/>
              </a:cxn>
              <a:cxn ang="T8">
                <a:pos x="T4" y="T5"/>
              </a:cxn>
            </a:cxnLst>
            <a:rect l="T9" t="T10" r="T11" b="T12"/>
            <a:pathLst>
              <a:path w="21600" h="21909" fill="none" extrusionOk="0">
                <a:moveTo>
                  <a:pt x="21597" y="0"/>
                </a:moveTo>
                <a:cubicBezTo>
                  <a:pt x="21599" y="102"/>
                  <a:pt x="21600" y="205"/>
                  <a:pt x="21600" y="309"/>
                </a:cubicBezTo>
                <a:cubicBezTo>
                  <a:pt x="21600" y="12238"/>
                  <a:pt x="11929" y="21908"/>
                  <a:pt x="0" y="21909"/>
                </a:cubicBezTo>
              </a:path>
              <a:path w="21600" h="21909" stroke="0" extrusionOk="0">
                <a:moveTo>
                  <a:pt x="21597" y="0"/>
                </a:moveTo>
                <a:cubicBezTo>
                  <a:pt x="21599" y="102"/>
                  <a:pt x="21600" y="205"/>
                  <a:pt x="21600" y="309"/>
                </a:cubicBezTo>
                <a:cubicBezTo>
                  <a:pt x="21600" y="12238"/>
                  <a:pt x="11929" y="21908"/>
                  <a:pt x="0" y="21909"/>
                </a:cubicBezTo>
                <a:lnTo>
                  <a:pt x="0" y="309"/>
                </a:lnTo>
                <a:lnTo>
                  <a:pt x="21597" y="0"/>
                </a:lnTo>
                <a:close/>
              </a:path>
            </a:pathLst>
          </a:custGeom>
          <a:noFill/>
          <a:ln w="19050" cap="rnd" cmpd="sng">
            <a:solidFill>
              <a:schemeClr val="tx1"/>
            </a:solidFill>
            <a:round/>
            <a:headEnd type="triangle" w="med" len="med"/>
            <a:tailEnd type="none" w="sm" len="sm"/>
          </a:ln>
          <a:extLst>
            <a:ext uri="{909E8E84-426E-40dd-AFC4-6F175D3DCCD1}">
              <a14:hiddenFill xmlns="" xmlns:a14="http://schemas.microsoft.com/office/drawing/2010/main">
                <a:solidFill>
                  <a:srgbClr val="FFFFFF"/>
                </a:solidFill>
              </a14:hiddenFill>
            </a:ext>
          </a:extLst>
        </p:spPr>
        <p:txBody>
          <a:bodyPr wrap="none" anchor="ctr"/>
          <a:lstStyle/>
          <a:p>
            <a:endParaRPr lang="en-US" sz="1600">
              <a:latin typeface="Arial"/>
              <a:cs typeface="Arial"/>
            </a:endParaRPr>
          </a:p>
        </p:txBody>
      </p:sp>
      <p:sp>
        <p:nvSpPr>
          <p:cNvPr id="20489" name="Arc 9"/>
          <p:cNvSpPr>
            <a:spLocks/>
          </p:cNvSpPr>
          <p:nvPr/>
        </p:nvSpPr>
        <p:spPr bwMode="auto">
          <a:xfrm>
            <a:off x="5427663" y="3092450"/>
            <a:ext cx="850900" cy="185737"/>
          </a:xfrm>
          <a:custGeom>
            <a:avLst/>
            <a:gdLst>
              <a:gd name="T0" fmla="*/ 0 w 21651"/>
              <a:gd name="T1" fmla="*/ 0 h 21600"/>
              <a:gd name="T2" fmla="*/ 2147483647 w 21651"/>
              <a:gd name="T3" fmla="*/ 1015493160 h 21600"/>
              <a:gd name="T4" fmla="*/ 2147483647 w 21651"/>
              <a:gd name="T5" fmla="*/ 1015493160 h 21600"/>
              <a:gd name="T6" fmla="*/ 0 60000 65536"/>
              <a:gd name="T7" fmla="*/ 0 60000 65536"/>
              <a:gd name="T8" fmla="*/ 0 60000 65536"/>
              <a:gd name="T9" fmla="*/ 0 w 21651"/>
              <a:gd name="T10" fmla="*/ 0 h 21600"/>
              <a:gd name="T11" fmla="*/ 21651 w 21651"/>
              <a:gd name="T12" fmla="*/ 21600 h 21600"/>
            </a:gdLst>
            <a:ahLst/>
            <a:cxnLst>
              <a:cxn ang="T6">
                <a:pos x="T0" y="T1"/>
              </a:cxn>
              <a:cxn ang="T7">
                <a:pos x="T2" y="T3"/>
              </a:cxn>
              <a:cxn ang="T8">
                <a:pos x="T4" y="T5"/>
              </a:cxn>
            </a:cxnLst>
            <a:rect l="T9" t="T10" r="T11" b="T12"/>
            <a:pathLst>
              <a:path w="21651" h="21600" fill="none" extrusionOk="0">
                <a:moveTo>
                  <a:pt x="0" y="0"/>
                </a:moveTo>
                <a:cubicBezTo>
                  <a:pt x="17" y="0"/>
                  <a:pt x="34" y="-1"/>
                  <a:pt x="51" y="0"/>
                </a:cubicBezTo>
                <a:cubicBezTo>
                  <a:pt x="11980" y="0"/>
                  <a:pt x="21651" y="9670"/>
                  <a:pt x="21651" y="21600"/>
                </a:cubicBezTo>
              </a:path>
              <a:path w="21651" h="21600" stroke="0" extrusionOk="0">
                <a:moveTo>
                  <a:pt x="0" y="0"/>
                </a:moveTo>
                <a:cubicBezTo>
                  <a:pt x="17" y="0"/>
                  <a:pt x="34" y="-1"/>
                  <a:pt x="51" y="0"/>
                </a:cubicBezTo>
                <a:cubicBezTo>
                  <a:pt x="11980" y="0"/>
                  <a:pt x="21651" y="9670"/>
                  <a:pt x="21651" y="21600"/>
                </a:cubicBezTo>
                <a:lnTo>
                  <a:pt x="51" y="21600"/>
                </a:lnTo>
                <a:lnTo>
                  <a:pt x="0" y="0"/>
                </a:lnTo>
                <a:close/>
              </a:path>
            </a:pathLst>
          </a:custGeom>
          <a:noFill/>
          <a:ln w="19050" cap="rnd" cmpd="sng">
            <a:solidFill>
              <a:schemeClr val="tx1"/>
            </a:solidFill>
            <a:round/>
            <a:headEnd/>
            <a:tailEnd type="triangle" w="med" len="med"/>
          </a:ln>
          <a:extLst>
            <a:ext uri="{909E8E84-426E-40dd-AFC4-6F175D3DCCD1}">
              <a14:hiddenFill xmlns="" xmlns:a14="http://schemas.microsoft.com/office/drawing/2010/main">
                <a:solidFill>
                  <a:srgbClr val="FFFFFF"/>
                </a:solidFill>
              </a14:hiddenFill>
            </a:ext>
          </a:extLst>
        </p:spPr>
        <p:txBody>
          <a:bodyPr wrap="none" anchor="ctr"/>
          <a:lstStyle/>
          <a:p>
            <a:endParaRPr lang="en-US" sz="1600">
              <a:latin typeface="Arial"/>
              <a:cs typeface="Arial"/>
            </a:endParaRPr>
          </a:p>
        </p:txBody>
      </p:sp>
      <p:sp>
        <p:nvSpPr>
          <p:cNvPr id="20490" name="Line 10"/>
          <p:cNvSpPr>
            <a:spLocks noChangeShapeType="1"/>
          </p:cNvSpPr>
          <p:nvPr/>
        </p:nvSpPr>
        <p:spPr bwMode="auto">
          <a:xfrm>
            <a:off x="5454650" y="3570287"/>
            <a:ext cx="752475" cy="0"/>
          </a:xfrm>
          <a:prstGeom prst="line">
            <a:avLst/>
          </a:prstGeom>
          <a:noFill/>
          <a:ln w="19050" cmpd="sng">
            <a:solidFill>
              <a:schemeClr val="tx1"/>
            </a:solidFill>
            <a:round/>
            <a:headEnd type="none" w="sm" len="sm"/>
            <a:tailEnd type="stealth" w="med" len="med"/>
          </a:ln>
          <a:extLst>
            <a:ext uri="{909E8E84-426E-40dd-AFC4-6F175D3DCCD1}">
              <a14:hiddenFill xmlns="" xmlns:a14="http://schemas.microsoft.com/office/drawing/2010/main">
                <a:noFill/>
              </a14:hiddenFill>
            </a:ext>
          </a:extLst>
        </p:spPr>
        <p:txBody>
          <a:bodyPr wrap="none" anchor="ctr"/>
          <a:lstStyle/>
          <a:p>
            <a:endParaRPr lang="en-US" sz="1600">
              <a:latin typeface="Arial"/>
              <a:cs typeface="Arial"/>
            </a:endParaRPr>
          </a:p>
        </p:txBody>
      </p:sp>
      <p:sp>
        <p:nvSpPr>
          <p:cNvPr id="20491" name="Rectangle 11"/>
          <p:cNvSpPr>
            <a:spLocks noChangeArrowheads="1"/>
          </p:cNvSpPr>
          <p:nvPr/>
        </p:nvSpPr>
        <p:spPr bwMode="blackWhite">
          <a:xfrm>
            <a:off x="7586662" y="4037012"/>
            <a:ext cx="1125538" cy="1285875"/>
          </a:xfrm>
          <a:prstGeom prst="rect">
            <a:avLst/>
          </a:prstGeom>
          <a:solidFill>
            <a:srgbClr val="0070C0"/>
          </a:solidFill>
          <a:ln w="12700">
            <a:solidFill>
              <a:schemeClr val="bg1"/>
            </a:solidFill>
            <a:miter lim="800000"/>
            <a:headEnd/>
            <a:tailEnd/>
          </a:ln>
        </p:spPr>
        <p:txBody>
          <a:bodyPr wrap="none" lIns="104310" tIns="52155" rIns="104310" bIns="52155" anchor="ctr"/>
          <a:lstStyle/>
          <a:p>
            <a:pPr algn="ctr" defTabSz="912813"/>
            <a:r>
              <a:rPr lang="en-US" sz="1600" b="1">
                <a:solidFill>
                  <a:schemeClr val="bg1"/>
                </a:solidFill>
                <a:latin typeface="Arial"/>
                <a:cs typeface="Arial"/>
              </a:rPr>
              <a:t>Project</a:t>
            </a:r>
          </a:p>
          <a:p>
            <a:pPr algn="ctr" defTabSz="912813"/>
            <a:r>
              <a:rPr lang="en-US" sz="1600" b="1">
                <a:solidFill>
                  <a:schemeClr val="bg1"/>
                </a:solidFill>
                <a:latin typeface="Arial"/>
                <a:cs typeface="Arial"/>
              </a:rPr>
              <a:t>plan</a:t>
            </a:r>
          </a:p>
          <a:p>
            <a:pPr algn="ctr" defTabSz="912813"/>
            <a:r>
              <a:rPr lang="en-US" sz="1600" b="1">
                <a:solidFill>
                  <a:schemeClr val="bg1"/>
                </a:solidFill>
                <a:latin typeface="Arial"/>
                <a:cs typeface="Arial"/>
              </a:rPr>
              <a:t>summary</a:t>
            </a:r>
          </a:p>
        </p:txBody>
      </p:sp>
      <p:sp>
        <p:nvSpPr>
          <p:cNvPr id="20492" name="Arc 12"/>
          <p:cNvSpPr>
            <a:spLocks/>
          </p:cNvSpPr>
          <p:nvPr/>
        </p:nvSpPr>
        <p:spPr bwMode="auto">
          <a:xfrm>
            <a:off x="5440363" y="2097087"/>
            <a:ext cx="3271837" cy="1936750"/>
          </a:xfrm>
          <a:custGeom>
            <a:avLst/>
            <a:gdLst>
              <a:gd name="T0" fmla="*/ 2147483647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2" y="0"/>
                </a:moveTo>
                <a:cubicBezTo>
                  <a:pt x="11937" y="7"/>
                  <a:pt x="21600" y="9675"/>
                  <a:pt x="21600" y="21600"/>
                </a:cubicBezTo>
              </a:path>
              <a:path w="21600" h="21600" stroke="0" extrusionOk="0">
                <a:moveTo>
                  <a:pt x="12" y="0"/>
                </a:moveTo>
                <a:cubicBezTo>
                  <a:pt x="11937" y="7"/>
                  <a:pt x="21600" y="9675"/>
                  <a:pt x="21600" y="21600"/>
                </a:cubicBezTo>
                <a:lnTo>
                  <a:pt x="0" y="21600"/>
                </a:lnTo>
                <a:lnTo>
                  <a:pt x="12" y="0"/>
                </a:lnTo>
                <a:close/>
              </a:path>
            </a:pathLst>
          </a:custGeom>
          <a:noFill/>
          <a:ln w="19050" cap="rnd" cmpd="sng">
            <a:solidFill>
              <a:schemeClr val="tx1"/>
            </a:solidFill>
            <a:round/>
            <a:headEnd type="none" w="sm" len="sm"/>
            <a:tailEnd type="stealth" w="med" len="med"/>
          </a:ln>
          <a:extLst>
            <a:ext uri="{909E8E84-426E-40dd-AFC4-6F175D3DCCD1}">
              <a14:hiddenFill xmlns="" xmlns:a14="http://schemas.microsoft.com/office/drawing/2010/main">
                <a:solidFill>
                  <a:srgbClr val="FFFFFF"/>
                </a:solidFill>
              </a14:hiddenFill>
            </a:ext>
          </a:extLst>
        </p:spPr>
        <p:txBody>
          <a:bodyPr wrap="none" anchor="ctr"/>
          <a:lstStyle/>
          <a:p>
            <a:endParaRPr lang="en-US" sz="1600">
              <a:latin typeface="Arial"/>
              <a:cs typeface="Arial"/>
            </a:endParaRPr>
          </a:p>
        </p:txBody>
      </p:sp>
      <p:sp>
        <p:nvSpPr>
          <p:cNvPr id="20493" name="Arc 13"/>
          <p:cNvSpPr>
            <a:spLocks/>
          </p:cNvSpPr>
          <p:nvPr/>
        </p:nvSpPr>
        <p:spPr bwMode="auto">
          <a:xfrm>
            <a:off x="7407275" y="3541712"/>
            <a:ext cx="804863" cy="4826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cap="rnd" cmpd="sng">
            <a:solidFill>
              <a:schemeClr val="tx1"/>
            </a:solidFill>
            <a:round/>
            <a:headEnd type="none" w="sm" len="sm"/>
            <a:tailEnd type="stealth" w="med" len="med"/>
          </a:ln>
          <a:extLst>
            <a:ext uri="{909E8E84-426E-40dd-AFC4-6F175D3DCCD1}">
              <a14:hiddenFill xmlns="" xmlns:a14="http://schemas.microsoft.com/office/drawing/2010/main">
                <a:solidFill>
                  <a:srgbClr val="FFFFFF"/>
                </a:solidFill>
              </a14:hiddenFill>
            </a:ext>
          </a:extLst>
        </p:spPr>
        <p:txBody>
          <a:bodyPr wrap="none" anchor="ctr"/>
          <a:lstStyle/>
          <a:p>
            <a:endParaRPr lang="en-US" sz="1600">
              <a:latin typeface="Arial"/>
              <a:cs typeface="Arial"/>
            </a:endParaRPr>
          </a:p>
        </p:txBody>
      </p:sp>
      <p:sp>
        <p:nvSpPr>
          <p:cNvPr id="20494" name="Rectangle 14"/>
          <p:cNvSpPr>
            <a:spLocks noChangeArrowheads="1"/>
          </p:cNvSpPr>
          <p:nvPr/>
        </p:nvSpPr>
        <p:spPr bwMode="auto">
          <a:xfrm>
            <a:off x="2911475" y="5867400"/>
            <a:ext cx="1803241" cy="351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04310" tIns="52155" rIns="104310" bIns="52155">
            <a:spAutoFit/>
          </a:bodyPr>
          <a:lstStyle/>
          <a:p>
            <a:pPr defTabSz="912813"/>
            <a:r>
              <a:rPr lang="en-US" sz="1600">
                <a:solidFill>
                  <a:schemeClr val="tx1"/>
                </a:solidFill>
                <a:latin typeface="Arial"/>
                <a:cs typeface="Arial"/>
              </a:rPr>
              <a:t>Working Program</a:t>
            </a:r>
          </a:p>
        </p:txBody>
      </p:sp>
      <p:sp>
        <p:nvSpPr>
          <p:cNvPr id="20495" name="Line 15"/>
          <p:cNvSpPr>
            <a:spLocks noChangeShapeType="1"/>
          </p:cNvSpPr>
          <p:nvPr/>
        </p:nvSpPr>
        <p:spPr bwMode="auto">
          <a:xfrm>
            <a:off x="8401050" y="5341937"/>
            <a:ext cx="0" cy="344488"/>
          </a:xfrm>
          <a:prstGeom prst="line">
            <a:avLst/>
          </a:prstGeom>
          <a:noFill/>
          <a:ln w="19050" cmpd="sng">
            <a:solidFill>
              <a:schemeClr val="tx1"/>
            </a:solidFill>
            <a:round/>
            <a:headEnd type="none" w="sm" len="sm"/>
            <a:tailEnd type="stealth" w="med" len="med"/>
          </a:ln>
          <a:extLst>
            <a:ext uri="{909E8E84-426E-40dd-AFC4-6F175D3DCCD1}">
              <a14:hiddenFill xmlns="" xmlns:a14="http://schemas.microsoft.com/office/drawing/2010/main">
                <a:noFill/>
              </a14:hiddenFill>
            </a:ext>
          </a:extLst>
        </p:spPr>
        <p:txBody>
          <a:bodyPr wrap="none" anchor="ctr"/>
          <a:lstStyle/>
          <a:p>
            <a:endParaRPr lang="en-US" sz="1600">
              <a:latin typeface="Arial"/>
              <a:cs typeface="Arial"/>
            </a:endParaRPr>
          </a:p>
        </p:txBody>
      </p:sp>
      <p:sp>
        <p:nvSpPr>
          <p:cNvPr id="20496" name="Rectangle 16"/>
          <p:cNvSpPr>
            <a:spLocks noChangeArrowheads="1"/>
          </p:cNvSpPr>
          <p:nvPr/>
        </p:nvSpPr>
        <p:spPr bwMode="auto">
          <a:xfrm>
            <a:off x="6529388" y="5646737"/>
            <a:ext cx="2080560" cy="5977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04310" tIns="52155" rIns="104310" bIns="52155">
            <a:spAutoFit/>
          </a:bodyPr>
          <a:lstStyle/>
          <a:p>
            <a:pPr defTabSz="912813"/>
            <a:r>
              <a:rPr lang="en-US" sz="1600">
                <a:solidFill>
                  <a:schemeClr val="tx1"/>
                </a:solidFill>
                <a:latin typeface="Arial"/>
                <a:cs typeface="Arial"/>
              </a:rPr>
              <a:t>Project and process</a:t>
            </a:r>
          </a:p>
          <a:p>
            <a:pPr defTabSz="912813"/>
            <a:r>
              <a:rPr lang="en-US" sz="1600">
                <a:solidFill>
                  <a:schemeClr val="tx1"/>
                </a:solidFill>
                <a:latin typeface="Arial"/>
                <a:cs typeface="Arial"/>
              </a:rPr>
              <a:t>data summary forms</a:t>
            </a:r>
          </a:p>
        </p:txBody>
      </p:sp>
      <p:sp>
        <p:nvSpPr>
          <p:cNvPr id="20497" name="Arc 17"/>
          <p:cNvSpPr>
            <a:spLocks/>
          </p:cNvSpPr>
          <p:nvPr/>
        </p:nvSpPr>
        <p:spPr bwMode="auto">
          <a:xfrm>
            <a:off x="5422900" y="4256087"/>
            <a:ext cx="828675" cy="273050"/>
          </a:xfrm>
          <a:custGeom>
            <a:avLst/>
            <a:gdLst>
              <a:gd name="T0" fmla="*/ 2147483647 w 21600"/>
              <a:gd name="T1" fmla="*/ 0 h 21760"/>
              <a:gd name="T2" fmla="*/ 0 w 21600"/>
              <a:gd name="T3" fmla="*/ 2147483647 h 21760"/>
              <a:gd name="T4" fmla="*/ 0 w 21600"/>
              <a:gd name="T5" fmla="*/ 49784971 h 21760"/>
              <a:gd name="T6" fmla="*/ 0 60000 65536"/>
              <a:gd name="T7" fmla="*/ 0 60000 65536"/>
              <a:gd name="T8" fmla="*/ 0 60000 65536"/>
              <a:gd name="T9" fmla="*/ 0 w 21600"/>
              <a:gd name="T10" fmla="*/ 0 h 21760"/>
              <a:gd name="T11" fmla="*/ 21600 w 21600"/>
              <a:gd name="T12" fmla="*/ 21760 h 21760"/>
            </a:gdLst>
            <a:ahLst/>
            <a:cxnLst>
              <a:cxn ang="T6">
                <a:pos x="T0" y="T1"/>
              </a:cxn>
              <a:cxn ang="T7">
                <a:pos x="T2" y="T3"/>
              </a:cxn>
              <a:cxn ang="T8">
                <a:pos x="T4" y="T5"/>
              </a:cxn>
            </a:cxnLst>
            <a:rect l="T9" t="T10" r="T11" b="T12"/>
            <a:pathLst>
              <a:path w="21600" h="21760" fill="none" extrusionOk="0">
                <a:moveTo>
                  <a:pt x="21599" y="-1"/>
                </a:moveTo>
                <a:cubicBezTo>
                  <a:pt x="21599" y="53"/>
                  <a:pt x="21600" y="106"/>
                  <a:pt x="21600" y="160"/>
                </a:cubicBezTo>
                <a:cubicBezTo>
                  <a:pt x="21600" y="12089"/>
                  <a:pt x="11929" y="21759"/>
                  <a:pt x="0" y="21760"/>
                </a:cubicBezTo>
              </a:path>
              <a:path w="21600" h="21760" stroke="0" extrusionOk="0">
                <a:moveTo>
                  <a:pt x="21599" y="-1"/>
                </a:moveTo>
                <a:cubicBezTo>
                  <a:pt x="21599" y="53"/>
                  <a:pt x="21600" y="106"/>
                  <a:pt x="21600" y="160"/>
                </a:cubicBezTo>
                <a:cubicBezTo>
                  <a:pt x="21600" y="12089"/>
                  <a:pt x="11929" y="21759"/>
                  <a:pt x="0" y="21760"/>
                </a:cubicBezTo>
                <a:lnTo>
                  <a:pt x="0" y="160"/>
                </a:lnTo>
                <a:lnTo>
                  <a:pt x="21599" y="-1"/>
                </a:lnTo>
                <a:close/>
              </a:path>
            </a:pathLst>
          </a:custGeom>
          <a:noFill/>
          <a:ln w="19050" cap="rnd" cmpd="sng">
            <a:solidFill>
              <a:schemeClr val="tx1"/>
            </a:solidFill>
            <a:round/>
            <a:headEnd type="triangle" w="med" len="med"/>
            <a:tailEnd type="none" w="sm" len="sm"/>
          </a:ln>
          <a:extLst>
            <a:ext uri="{909E8E84-426E-40dd-AFC4-6F175D3DCCD1}">
              <a14:hiddenFill xmlns="" xmlns:a14="http://schemas.microsoft.com/office/drawing/2010/main">
                <a:solidFill>
                  <a:srgbClr val="FFFFFF"/>
                </a:solidFill>
              </a14:hiddenFill>
            </a:ext>
          </a:extLst>
        </p:spPr>
        <p:txBody>
          <a:bodyPr wrap="none" anchor="ctr"/>
          <a:lstStyle/>
          <a:p>
            <a:endParaRPr lang="en-US" sz="1600">
              <a:latin typeface="Arial"/>
              <a:cs typeface="Arial"/>
            </a:endParaRPr>
          </a:p>
        </p:txBody>
      </p:sp>
      <p:sp>
        <p:nvSpPr>
          <p:cNvPr id="20498" name="Rectangle 18"/>
          <p:cNvSpPr>
            <a:spLocks noChangeArrowheads="1"/>
          </p:cNvSpPr>
          <p:nvPr/>
        </p:nvSpPr>
        <p:spPr bwMode="blackWhite">
          <a:xfrm>
            <a:off x="6323013" y="3049587"/>
            <a:ext cx="908050" cy="1231900"/>
          </a:xfrm>
          <a:prstGeom prst="rect">
            <a:avLst/>
          </a:prstGeom>
          <a:solidFill>
            <a:srgbClr val="0070C0"/>
          </a:solidFill>
          <a:ln w="12700">
            <a:solidFill>
              <a:schemeClr val="bg1"/>
            </a:solidFill>
            <a:miter lim="800000"/>
            <a:headEnd/>
            <a:tailEnd/>
          </a:ln>
        </p:spPr>
        <p:txBody>
          <a:bodyPr wrap="none" lIns="104310" tIns="52155" rIns="104310" bIns="52155" anchor="ctr"/>
          <a:lstStyle/>
          <a:p>
            <a:pPr algn="ctr" defTabSz="912813"/>
            <a:r>
              <a:rPr lang="en-US" sz="1600" b="1">
                <a:solidFill>
                  <a:schemeClr val="bg1"/>
                </a:solidFill>
                <a:latin typeface="Arial"/>
                <a:cs typeface="Arial"/>
              </a:rPr>
              <a:t>Time</a:t>
            </a:r>
          </a:p>
          <a:p>
            <a:pPr algn="ctr" defTabSz="912813"/>
            <a:r>
              <a:rPr lang="en-US" sz="1600" b="1">
                <a:solidFill>
                  <a:schemeClr val="bg1"/>
                </a:solidFill>
                <a:latin typeface="Arial"/>
                <a:cs typeface="Arial"/>
              </a:rPr>
              <a:t>and</a:t>
            </a:r>
          </a:p>
          <a:p>
            <a:pPr algn="ctr" defTabSz="912813"/>
            <a:r>
              <a:rPr lang="en-US" sz="1600" b="1">
                <a:solidFill>
                  <a:schemeClr val="bg1"/>
                </a:solidFill>
                <a:latin typeface="Arial"/>
                <a:cs typeface="Arial"/>
              </a:rPr>
              <a:t>defect</a:t>
            </a:r>
          </a:p>
          <a:p>
            <a:pPr algn="ctr" defTabSz="912813"/>
            <a:r>
              <a:rPr lang="en-US" sz="1600" b="1">
                <a:solidFill>
                  <a:schemeClr val="bg1"/>
                </a:solidFill>
                <a:latin typeface="Arial"/>
                <a:cs typeface="Arial"/>
              </a:rPr>
              <a:t>logs</a:t>
            </a:r>
          </a:p>
        </p:txBody>
      </p:sp>
      <p:sp>
        <p:nvSpPr>
          <p:cNvPr id="20499" name="Rectangle 20"/>
          <p:cNvSpPr>
            <a:spLocks noChangeArrowheads="1"/>
          </p:cNvSpPr>
          <p:nvPr/>
        </p:nvSpPr>
        <p:spPr bwMode="gray">
          <a:xfrm>
            <a:off x="1684130" y="2954337"/>
            <a:ext cx="737005" cy="3637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16346" tIns="58174" rIns="116346" bIns="58174">
            <a:spAutoFit/>
          </a:bodyPr>
          <a:lstStyle/>
          <a:p>
            <a:pPr defTabSz="1155700"/>
            <a:r>
              <a:rPr lang="en-US" sz="1600" dirty="0">
                <a:solidFill>
                  <a:schemeClr val="tx1"/>
                </a:solidFill>
                <a:latin typeface="Arial"/>
                <a:cs typeface="Arial"/>
              </a:rPr>
              <a:t>guide</a:t>
            </a:r>
          </a:p>
        </p:txBody>
      </p:sp>
      <p:sp>
        <p:nvSpPr>
          <p:cNvPr id="20500" name="Freeform 21"/>
          <p:cNvSpPr>
            <a:spLocks/>
          </p:cNvSpPr>
          <p:nvPr/>
        </p:nvSpPr>
        <p:spPr bwMode="auto">
          <a:xfrm>
            <a:off x="1393825" y="2222987"/>
            <a:ext cx="1062038" cy="890588"/>
          </a:xfrm>
          <a:custGeom>
            <a:avLst/>
            <a:gdLst>
              <a:gd name="T0" fmla="*/ 0 w 528"/>
              <a:gd name="T1" fmla="*/ 2147483647 h 445"/>
              <a:gd name="T2" fmla="*/ 2147483647 w 528"/>
              <a:gd name="T3" fmla="*/ 2147483647 h 445"/>
              <a:gd name="T4" fmla="*/ 2147483647 w 528"/>
              <a:gd name="T5" fmla="*/ 2147483647 h 445"/>
              <a:gd name="T6" fmla="*/ 2147483647 w 528"/>
              <a:gd name="T7" fmla="*/ 2147483647 h 445"/>
              <a:gd name="T8" fmla="*/ 2147483647 w 528"/>
              <a:gd name="T9" fmla="*/ 2147483647 h 445"/>
              <a:gd name="T10" fmla="*/ 2147483647 w 528"/>
              <a:gd name="T11" fmla="*/ 2147483647 h 445"/>
              <a:gd name="T12" fmla="*/ 2147483647 w 528"/>
              <a:gd name="T13" fmla="*/ 2147483647 h 445"/>
              <a:gd name="T14" fmla="*/ 2147483647 w 528"/>
              <a:gd name="T15" fmla="*/ 2147483647 h 445"/>
              <a:gd name="T16" fmla="*/ 2147483647 w 528"/>
              <a:gd name="T17" fmla="*/ 2147483647 h 445"/>
              <a:gd name="T18" fmla="*/ 2147483647 w 528"/>
              <a:gd name="T19" fmla="*/ 2147483647 h 445"/>
              <a:gd name="T20" fmla="*/ 2147483647 w 528"/>
              <a:gd name="T21" fmla="*/ 2147483647 h 445"/>
              <a:gd name="T22" fmla="*/ 2147483647 w 528"/>
              <a:gd name="T23" fmla="*/ 2147483647 h 445"/>
              <a:gd name="T24" fmla="*/ 2147483647 w 528"/>
              <a:gd name="T25" fmla="*/ 0 h 4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28"/>
              <a:gd name="T40" fmla="*/ 0 h 445"/>
              <a:gd name="T41" fmla="*/ 528 w 528"/>
              <a:gd name="T42" fmla="*/ 445 h 44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28" h="445">
                <a:moveTo>
                  <a:pt x="0" y="444"/>
                </a:moveTo>
                <a:lnTo>
                  <a:pt x="86" y="424"/>
                </a:lnTo>
                <a:lnTo>
                  <a:pt x="172" y="398"/>
                </a:lnTo>
                <a:lnTo>
                  <a:pt x="212" y="383"/>
                </a:lnTo>
                <a:lnTo>
                  <a:pt x="249" y="366"/>
                </a:lnTo>
                <a:lnTo>
                  <a:pt x="287" y="343"/>
                </a:lnTo>
                <a:lnTo>
                  <a:pt x="322" y="317"/>
                </a:lnTo>
                <a:lnTo>
                  <a:pt x="354" y="288"/>
                </a:lnTo>
                <a:lnTo>
                  <a:pt x="382" y="254"/>
                </a:lnTo>
                <a:lnTo>
                  <a:pt x="410" y="216"/>
                </a:lnTo>
                <a:lnTo>
                  <a:pt x="436" y="176"/>
                </a:lnTo>
                <a:lnTo>
                  <a:pt x="483" y="90"/>
                </a:lnTo>
                <a:lnTo>
                  <a:pt x="527" y="0"/>
                </a:lnTo>
              </a:path>
            </a:pathLst>
          </a:custGeom>
          <a:noFill/>
          <a:ln w="19050" cap="rnd" cmpd="sng">
            <a:solidFill>
              <a:schemeClr val="tx1"/>
            </a:solidFill>
            <a:prstDash val="solid"/>
            <a:round/>
            <a:headEnd type="none" w="sm" len="sm"/>
            <a:tailEnd type="stealth" w="med" len="lg"/>
          </a:ln>
          <a:extLst>
            <a:ext uri="{909E8E84-426E-40dd-AFC4-6F175D3DCCD1}">
              <a14:hiddenFill xmlns="" xmlns:a14="http://schemas.microsoft.com/office/drawing/2010/main">
                <a:solidFill>
                  <a:srgbClr val="FFFFFF"/>
                </a:solidFill>
              </a14:hiddenFill>
            </a:ext>
          </a:extLst>
        </p:spPr>
        <p:txBody>
          <a:bodyPr/>
          <a:lstStyle/>
          <a:p>
            <a:endParaRPr lang="en-US" sz="1600">
              <a:latin typeface="Arial"/>
              <a:cs typeface="Arial"/>
            </a:endParaRPr>
          </a:p>
        </p:txBody>
      </p:sp>
      <p:sp>
        <p:nvSpPr>
          <p:cNvPr id="20501" name="Freeform 22"/>
          <p:cNvSpPr>
            <a:spLocks/>
          </p:cNvSpPr>
          <p:nvPr/>
        </p:nvSpPr>
        <p:spPr bwMode="auto">
          <a:xfrm>
            <a:off x="1400175" y="3461361"/>
            <a:ext cx="1063625" cy="890588"/>
          </a:xfrm>
          <a:custGeom>
            <a:avLst/>
            <a:gdLst>
              <a:gd name="T0" fmla="*/ 0 w 530"/>
              <a:gd name="T1" fmla="*/ 0 h 445"/>
              <a:gd name="T2" fmla="*/ 2147483647 w 530"/>
              <a:gd name="T3" fmla="*/ 2147483647 h 445"/>
              <a:gd name="T4" fmla="*/ 2147483647 w 530"/>
              <a:gd name="T5" fmla="*/ 2147483647 h 445"/>
              <a:gd name="T6" fmla="*/ 2147483647 w 530"/>
              <a:gd name="T7" fmla="*/ 2147483647 h 445"/>
              <a:gd name="T8" fmla="*/ 2147483647 w 530"/>
              <a:gd name="T9" fmla="*/ 2147483647 h 445"/>
              <a:gd name="T10" fmla="*/ 2147483647 w 530"/>
              <a:gd name="T11" fmla="*/ 2147483647 h 445"/>
              <a:gd name="T12" fmla="*/ 2147483647 w 530"/>
              <a:gd name="T13" fmla="*/ 2147483647 h 445"/>
              <a:gd name="T14" fmla="*/ 2147483647 w 530"/>
              <a:gd name="T15" fmla="*/ 2147483647 h 445"/>
              <a:gd name="T16" fmla="*/ 2147483647 w 530"/>
              <a:gd name="T17" fmla="*/ 2147483647 h 445"/>
              <a:gd name="T18" fmla="*/ 2147483647 w 530"/>
              <a:gd name="T19" fmla="*/ 2147483647 h 445"/>
              <a:gd name="T20" fmla="*/ 2147483647 w 530"/>
              <a:gd name="T21" fmla="*/ 2147483647 h 4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0"/>
              <a:gd name="T34" fmla="*/ 0 h 445"/>
              <a:gd name="T35" fmla="*/ 530 w 530"/>
              <a:gd name="T36" fmla="*/ 445 h 4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0" h="445">
                <a:moveTo>
                  <a:pt x="0" y="0"/>
                </a:moveTo>
                <a:lnTo>
                  <a:pt x="87" y="20"/>
                </a:lnTo>
                <a:lnTo>
                  <a:pt x="173" y="45"/>
                </a:lnTo>
                <a:lnTo>
                  <a:pt x="253" y="82"/>
                </a:lnTo>
                <a:lnTo>
                  <a:pt x="290" y="103"/>
                </a:lnTo>
                <a:lnTo>
                  <a:pt x="323" y="127"/>
                </a:lnTo>
                <a:lnTo>
                  <a:pt x="356" y="156"/>
                </a:lnTo>
                <a:lnTo>
                  <a:pt x="384" y="189"/>
                </a:lnTo>
                <a:lnTo>
                  <a:pt x="438" y="267"/>
                </a:lnTo>
                <a:lnTo>
                  <a:pt x="485" y="354"/>
                </a:lnTo>
                <a:lnTo>
                  <a:pt x="529" y="444"/>
                </a:lnTo>
              </a:path>
            </a:pathLst>
          </a:custGeom>
          <a:noFill/>
          <a:ln w="19050" cap="rnd" cmpd="sng">
            <a:solidFill>
              <a:schemeClr val="tx1"/>
            </a:solidFill>
            <a:prstDash val="solid"/>
            <a:round/>
            <a:headEnd type="none" w="sm" len="sm"/>
            <a:tailEnd type="stealth" w="med" len="lg"/>
          </a:ln>
          <a:extLst>
            <a:ext uri="{909E8E84-426E-40dd-AFC4-6F175D3DCCD1}">
              <a14:hiddenFill xmlns="" xmlns:a14="http://schemas.microsoft.com/office/drawing/2010/main">
                <a:solidFill>
                  <a:srgbClr val="FFFFFF"/>
                </a:solidFill>
              </a14:hiddenFill>
            </a:ext>
          </a:extLst>
        </p:spPr>
        <p:txBody>
          <a:bodyPr/>
          <a:lstStyle/>
          <a:p>
            <a:endParaRPr lang="en-US" sz="1600">
              <a:latin typeface="Arial"/>
              <a:cs typeface="Arial"/>
            </a:endParaRPr>
          </a:p>
        </p:txBody>
      </p:sp>
      <p:sp>
        <p:nvSpPr>
          <p:cNvPr id="20502" name="Text Box 23"/>
          <p:cNvSpPr txBox="1">
            <a:spLocks noChangeArrowheads="1"/>
          </p:cNvSpPr>
          <p:nvPr/>
        </p:nvSpPr>
        <p:spPr bwMode="blackWhite">
          <a:xfrm>
            <a:off x="388938" y="2630487"/>
            <a:ext cx="1225550" cy="1046240"/>
          </a:xfrm>
          <a:prstGeom prst="rect">
            <a:avLst/>
          </a:prstGeom>
          <a:solidFill>
            <a:srgbClr val="0070C0"/>
          </a:solidFill>
          <a:ln w="12700">
            <a:solidFill>
              <a:schemeClr val="bg1"/>
            </a:solidFill>
            <a:miter lim="800000"/>
            <a:headEnd/>
            <a:tailEnd/>
          </a:ln>
        </p:spPr>
        <p:txBody>
          <a:bodyPr lIns="0" tIns="150544" rIns="0" bIns="154058">
            <a:spAutoFit/>
          </a:bodyPr>
          <a:lstStyle>
            <a:lvl1pPr defTabSz="1027113">
              <a:defRPr sz="2000" b="1">
                <a:solidFill>
                  <a:schemeClr val="bg1"/>
                </a:solidFill>
                <a:latin typeface="Arial" charset="0"/>
                <a:ea typeface="ＭＳ Ｐゴシック" charset="0"/>
              </a:defRPr>
            </a:lvl1pPr>
            <a:lvl2pPr marL="742950" indent="-285750" defTabSz="1027113">
              <a:defRPr sz="2000" b="1">
                <a:solidFill>
                  <a:schemeClr val="bg1"/>
                </a:solidFill>
                <a:latin typeface="Arial" charset="0"/>
                <a:ea typeface="ＭＳ Ｐゴシック" charset="0"/>
              </a:defRPr>
            </a:lvl2pPr>
            <a:lvl3pPr marL="1143000" indent="-228600" defTabSz="1027113">
              <a:defRPr sz="2000" b="1">
                <a:solidFill>
                  <a:schemeClr val="bg1"/>
                </a:solidFill>
                <a:latin typeface="Arial" charset="0"/>
                <a:ea typeface="ＭＳ Ｐゴシック" charset="0"/>
              </a:defRPr>
            </a:lvl3pPr>
            <a:lvl4pPr marL="1600200" indent="-228600" defTabSz="1027113">
              <a:defRPr sz="2000" b="1">
                <a:solidFill>
                  <a:schemeClr val="bg1"/>
                </a:solidFill>
                <a:latin typeface="Arial" charset="0"/>
                <a:ea typeface="ＭＳ Ｐゴシック" charset="0"/>
              </a:defRPr>
            </a:lvl4pPr>
            <a:lvl5pPr marL="2057400" indent="-228600" defTabSz="1027113">
              <a:defRPr sz="2000" b="1">
                <a:solidFill>
                  <a:schemeClr val="bg1"/>
                </a:solidFill>
                <a:latin typeface="Arial" charset="0"/>
                <a:ea typeface="ＭＳ Ｐゴシック" charset="0"/>
              </a:defRPr>
            </a:lvl5pPr>
            <a:lvl6pPr marL="25146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defTabSz="1027113"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pPr algn="ctr">
              <a:spcBef>
                <a:spcPct val="50000"/>
              </a:spcBef>
            </a:pPr>
            <a:r>
              <a:rPr lang="en-US" sz="1600">
                <a:latin typeface="Arial"/>
                <a:cs typeface="Arial"/>
              </a:rPr>
              <a:t>Process scripts and standards</a:t>
            </a:r>
          </a:p>
        </p:txBody>
      </p:sp>
      <p:sp>
        <p:nvSpPr>
          <p:cNvPr id="20503" name="Rectangle 25"/>
          <p:cNvSpPr>
            <a:spLocks noChangeArrowheads="1"/>
          </p:cNvSpPr>
          <p:nvPr/>
        </p:nvSpPr>
        <p:spPr bwMode="invGray">
          <a:xfrm>
            <a:off x="2463800" y="1822450"/>
            <a:ext cx="2982913" cy="3736975"/>
          </a:xfrm>
          <a:prstGeom prst="rect">
            <a:avLst/>
          </a:prstGeom>
          <a:solidFill>
            <a:srgbClr val="0070C0"/>
          </a:solidFill>
          <a:ln w="12700">
            <a:solidFill>
              <a:schemeClr val="bg1"/>
            </a:solidFill>
            <a:miter lim="800000"/>
            <a:headEnd/>
            <a:tailEnd/>
          </a:ln>
        </p:spPr>
        <p:txBody>
          <a:bodyPr lIns="195140" tIns="150544" rIns="195140" bIns="150544"/>
          <a:lstStyle/>
          <a:p>
            <a:pPr defTabSz="912813"/>
            <a:r>
              <a:rPr lang="en-US" sz="1600" b="1" dirty="0">
                <a:solidFill>
                  <a:schemeClr val="bg1"/>
                </a:solidFill>
                <a:latin typeface="Arial"/>
                <a:cs typeface="Arial"/>
              </a:rPr>
              <a:t>PSP0</a:t>
            </a:r>
          </a:p>
        </p:txBody>
      </p:sp>
      <p:sp>
        <p:nvSpPr>
          <p:cNvPr id="20504" name="Text Box 26"/>
          <p:cNvSpPr txBox="1">
            <a:spLocks noChangeArrowheads="1"/>
          </p:cNvSpPr>
          <p:nvPr/>
        </p:nvSpPr>
        <p:spPr bwMode="auto">
          <a:xfrm>
            <a:off x="2705100" y="2263160"/>
            <a:ext cx="2541588" cy="3139321"/>
          </a:xfrm>
          <a:prstGeom prst="rect">
            <a:avLst/>
          </a:prstGeom>
          <a:noFill/>
          <a:ln w="12700" cmpd="sng">
            <a:solidFill>
              <a:schemeClr val="bg1"/>
            </a:solidFill>
            <a:miter lim="800000"/>
            <a:headEnd/>
            <a:tailEnd/>
          </a:ln>
          <a:extLst>
            <a:ext uri="{909E8E84-426E-40dd-AFC4-6F175D3DCCD1}">
              <a14:hiddenFill xmlns="" xmlns:a14="http://schemas.microsoft.com/office/drawing/2010/main">
                <a:solidFill>
                  <a:srgbClr val="FFFFFF"/>
                </a:solidFill>
              </a14:hiddenFill>
            </a:ext>
          </a:extLst>
        </p:spPr>
        <p:txBody>
          <a:bodyPr lIns="0" tIns="91440" rIns="0" bIns="91440" anchor="ctr" anchorCtr="0">
            <a:spAutoFit/>
          </a:bodyPr>
          <a:lstStyle>
            <a:lvl1pPr marL="228600">
              <a:defRPr sz="2000" b="1">
                <a:solidFill>
                  <a:schemeClr val="bg1"/>
                </a:solidFill>
                <a:latin typeface="Arial" charset="0"/>
                <a:ea typeface="ＭＳ Ｐゴシック" charset="0"/>
              </a:defRPr>
            </a:lvl1pPr>
            <a:lvl2pPr marL="742950" indent="-285750">
              <a:defRPr sz="2000" b="1">
                <a:solidFill>
                  <a:schemeClr val="bg1"/>
                </a:solidFill>
                <a:latin typeface="Arial" charset="0"/>
                <a:ea typeface="ＭＳ Ｐゴシック" charset="0"/>
              </a:defRPr>
            </a:lvl2pPr>
            <a:lvl3pPr marL="1143000" indent="-228600">
              <a:defRPr sz="2000" b="1">
                <a:solidFill>
                  <a:schemeClr val="bg1"/>
                </a:solidFill>
                <a:latin typeface="Arial" charset="0"/>
                <a:ea typeface="ＭＳ Ｐゴシック" charset="0"/>
              </a:defRPr>
            </a:lvl3pPr>
            <a:lvl4pPr marL="1600200" indent="-228600">
              <a:defRPr sz="2000" b="1">
                <a:solidFill>
                  <a:schemeClr val="bg1"/>
                </a:solidFill>
                <a:latin typeface="Arial" charset="0"/>
                <a:ea typeface="ＭＳ Ｐゴシック" charset="0"/>
              </a:defRPr>
            </a:lvl4pPr>
            <a:lvl5pPr marL="2057400" indent="-228600">
              <a:defRPr sz="2000" b="1">
                <a:solidFill>
                  <a:schemeClr val="bg1"/>
                </a:solidFill>
                <a:latin typeface="Arial" charset="0"/>
                <a:ea typeface="ＭＳ Ｐゴシック" charset="0"/>
              </a:defRPr>
            </a:lvl5pPr>
            <a:lvl6pPr marL="25146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pPr eaLnBrk="1" hangingPunct="1">
              <a:lnSpc>
                <a:spcPct val="100000"/>
              </a:lnSpc>
              <a:spcAft>
                <a:spcPts val="1600"/>
              </a:spcAft>
            </a:pPr>
            <a:r>
              <a:rPr lang="en-US" sz="1600" b="0" dirty="0">
                <a:latin typeface="Arial"/>
                <a:cs typeface="Arial"/>
              </a:rPr>
              <a:t>Planning</a:t>
            </a:r>
          </a:p>
          <a:p>
            <a:pPr eaLnBrk="1" hangingPunct="1">
              <a:lnSpc>
                <a:spcPct val="100000"/>
              </a:lnSpc>
              <a:spcAft>
                <a:spcPts val="1600"/>
              </a:spcAft>
            </a:pPr>
            <a:r>
              <a:rPr lang="en-US" sz="1600" b="0" dirty="0">
                <a:latin typeface="Arial"/>
                <a:cs typeface="Arial"/>
              </a:rPr>
              <a:t>Implementation</a:t>
            </a:r>
          </a:p>
          <a:p>
            <a:pPr eaLnBrk="1" hangingPunct="1">
              <a:lnSpc>
                <a:spcPct val="100000"/>
              </a:lnSpc>
              <a:spcAft>
                <a:spcPts val="1600"/>
              </a:spcAft>
            </a:pPr>
            <a:r>
              <a:rPr lang="en-US" sz="1600" b="0" dirty="0">
                <a:latin typeface="Arial"/>
                <a:cs typeface="Arial"/>
              </a:rPr>
              <a:t>  Design</a:t>
            </a:r>
          </a:p>
          <a:p>
            <a:pPr eaLnBrk="1" hangingPunct="1">
              <a:lnSpc>
                <a:spcPct val="100000"/>
              </a:lnSpc>
              <a:spcAft>
                <a:spcPts val="1600"/>
              </a:spcAft>
            </a:pPr>
            <a:r>
              <a:rPr lang="en-US" sz="1600" b="0" dirty="0">
                <a:latin typeface="Arial"/>
                <a:cs typeface="Arial"/>
              </a:rPr>
              <a:t>  Code</a:t>
            </a:r>
          </a:p>
          <a:p>
            <a:pPr eaLnBrk="1" hangingPunct="1">
              <a:lnSpc>
                <a:spcPct val="100000"/>
              </a:lnSpc>
              <a:spcAft>
                <a:spcPts val="1600"/>
              </a:spcAft>
            </a:pPr>
            <a:r>
              <a:rPr lang="en-US" sz="1600" b="0" dirty="0">
                <a:latin typeface="Arial"/>
                <a:cs typeface="Arial"/>
              </a:rPr>
              <a:t>  Compile</a:t>
            </a:r>
          </a:p>
          <a:p>
            <a:pPr eaLnBrk="1" hangingPunct="1">
              <a:lnSpc>
                <a:spcPct val="100000"/>
              </a:lnSpc>
              <a:spcAft>
                <a:spcPts val="1600"/>
              </a:spcAft>
            </a:pPr>
            <a:r>
              <a:rPr lang="en-US" sz="1600" b="0" dirty="0">
                <a:latin typeface="Arial"/>
                <a:cs typeface="Arial"/>
              </a:rPr>
              <a:t>  Unit Test</a:t>
            </a:r>
          </a:p>
          <a:p>
            <a:pPr eaLnBrk="1" hangingPunct="1">
              <a:lnSpc>
                <a:spcPct val="100000"/>
              </a:lnSpc>
              <a:spcAft>
                <a:spcPts val="1600"/>
              </a:spcAft>
            </a:pPr>
            <a:r>
              <a:rPr lang="en-US" sz="1600" b="0" dirty="0">
                <a:latin typeface="Arial"/>
                <a:cs typeface="Arial"/>
              </a:rPr>
              <a:t>Postmortem</a:t>
            </a:r>
          </a:p>
        </p:txBody>
      </p:sp>
      <p:sp>
        <p:nvSpPr>
          <p:cNvPr id="20505" name="Line 27"/>
          <p:cNvSpPr>
            <a:spLocks noChangeShapeType="1"/>
          </p:cNvSpPr>
          <p:nvPr/>
        </p:nvSpPr>
        <p:spPr bwMode="auto">
          <a:xfrm>
            <a:off x="2705100" y="2716212"/>
            <a:ext cx="2538476" cy="0"/>
          </a:xfrm>
          <a:prstGeom prst="line">
            <a:avLst/>
          </a:prstGeom>
          <a:noFill/>
          <a:ln w="12700" cmpd="sng">
            <a:solidFill>
              <a:schemeClr val="bg1"/>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sz="1600">
              <a:latin typeface="Arial"/>
              <a:cs typeface="Arial"/>
            </a:endParaRPr>
          </a:p>
        </p:txBody>
      </p:sp>
      <p:sp>
        <p:nvSpPr>
          <p:cNvPr id="20506" name="Line 28"/>
          <p:cNvSpPr>
            <a:spLocks noChangeShapeType="1"/>
          </p:cNvSpPr>
          <p:nvPr/>
        </p:nvSpPr>
        <p:spPr bwMode="auto">
          <a:xfrm>
            <a:off x="2705100" y="3148012"/>
            <a:ext cx="2538476" cy="0"/>
          </a:xfrm>
          <a:prstGeom prst="line">
            <a:avLst/>
          </a:prstGeom>
          <a:noFill/>
          <a:ln w="12700" cmpd="sng">
            <a:solidFill>
              <a:schemeClr val="bg1"/>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sz="1600">
              <a:latin typeface="Arial"/>
              <a:cs typeface="Arial"/>
            </a:endParaRPr>
          </a:p>
        </p:txBody>
      </p:sp>
      <p:sp>
        <p:nvSpPr>
          <p:cNvPr id="20507" name="Line 29"/>
          <p:cNvSpPr>
            <a:spLocks noChangeShapeType="1"/>
          </p:cNvSpPr>
          <p:nvPr/>
        </p:nvSpPr>
        <p:spPr bwMode="auto">
          <a:xfrm>
            <a:off x="2705100" y="3605212"/>
            <a:ext cx="2538476" cy="0"/>
          </a:xfrm>
          <a:prstGeom prst="line">
            <a:avLst/>
          </a:prstGeom>
          <a:noFill/>
          <a:ln w="12700" cmpd="sng">
            <a:solidFill>
              <a:schemeClr val="bg1"/>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sz="1600">
              <a:latin typeface="Arial"/>
              <a:cs typeface="Arial"/>
            </a:endParaRPr>
          </a:p>
        </p:txBody>
      </p:sp>
      <p:sp>
        <p:nvSpPr>
          <p:cNvPr id="20508" name="Line 30"/>
          <p:cNvSpPr>
            <a:spLocks noChangeShapeType="1"/>
          </p:cNvSpPr>
          <p:nvPr/>
        </p:nvSpPr>
        <p:spPr bwMode="auto">
          <a:xfrm>
            <a:off x="2705100" y="4049712"/>
            <a:ext cx="2538476" cy="0"/>
          </a:xfrm>
          <a:prstGeom prst="line">
            <a:avLst/>
          </a:prstGeom>
          <a:noFill/>
          <a:ln w="12700" cmpd="sng">
            <a:solidFill>
              <a:schemeClr val="bg1"/>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sz="1600">
              <a:latin typeface="Arial"/>
              <a:cs typeface="Arial"/>
            </a:endParaRPr>
          </a:p>
        </p:txBody>
      </p:sp>
      <p:sp>
        <p:nvSpPr>
          <p:cNvPr id="20509" name="Line 31"/>
          <p:cNvSpPr>
            <a:spLocks noChangeShapeType="1"/>
          </p:cNvSpPr>
          <p:nvPr/>
        </p:nvSpPr>
        <p:spPr bwMode="auto">
          <a:xfrm>
            <a:off x="2705100" y="4513262"/>
            <a:ext cx="2538476" cy="0"/>
          </a:xfrm>
          <a:prstGeom prst="line">
            <a:avLst/>
          </a:prstGeom>
          <a:noFill/>
          <a:ln w="12700" cmpd="sng">
            <a:solidFill>
              <a:schemeClr val="bg1"/>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sz="1600">
              <a:latin typeface="Arial"/>
              <a:cs typeface="Arial"/>
            </a:endParaRPr>
          </a:p>
        </p:txBody>
      </p:sp>
      <p:sp>
        <p:nvSpPr>
          <p:cNvPr id="20510" name="Line 32"/>
          <p:cNvSpPr>
            <a:spLocks noChangeShapeType="1"/>
          </p:cNvSpPr>
          <p:nvPr/>
        </p:nvSpPr>
        <p:spPr bwMode="auto">
          <a:xfrm>
            <a:off x="2705100" y="4967287"/>
            <a:ext cx="2538476" cy="0"/>
          </a:xfrm>
          <a:prstGeom prst="line">
            <a:avLst/>
          </a:prstGeom>
          <a:noFill/>
          <a:ln w="12700" cmpd="sng">
            <a:solidFill>
              <a:schemeClr val="bg1"/>
            </a:solidFill>
            <a:round/>
            <a:headEnd/>
            <a:tailEnd/>
          </a:ln>
          <a:extLst>
            <a:ext uri="{909E8E84-426E-40dd-AFC4-6F175D3DCCD1}">
              <a14:hiddenFill xmlns="" xmlns:a14="http://schemas.microsoft.com/office/drawing/2010/main">
                <a:noFill/>
              </a14:hiddenFill>
            </a:ext>
          </a:extLst>
        </p:spPr>
        <p:txBody>
          <a:bodyPr lIns="0" tIns="0" rIns="0" bIns="0">
            <a:spAutoFit/>
          </a:bodyPr>
          <a:lstStyle/>
          <a:p>
            <a:endParaRPr lang="en-US" sz="1600">
              <a:latin typeface="Arial"/>
              <a:cs typeface="Arial"/>
            </a:endParaRPr>
          </a:p>
        </p:txBody>
      </p:sp>
      <p:cxnSp>
        <p:nvCxnSpPr>
          <p:cNvPr id="20511" name="AutoShape 34"/>
          <p:cNvCxnSpPr>
            <a:cxnSpLocks noChangeShapeType="1"/>
            <a:stCxn id="20483" idx="2"/>
            <a:endCxn id="20503" idx="0"/>
          </p:cNvCxnSpPr>
          <p:nvPr/>
        </p:nvCxnSpPr>
        <p:spPr bwMode="auto">
          <a:xfrm>
            <a:off x="3833250" y="1475500"/>
            <a:ext cx="122007" cy="346950"/>
          </a:xfrm>
          <a:prstGeom prst="straightConnector1">
            <a:avLst/>
          </a:prstGeom>
          <a:noFill/>
          <a:ln w="9525">
            <a:solidFill>
              <a:schemeClr val="tx1"/>
            </a:solidFill>
            <a:round/>
            <a:headEnd/>
            <a:tailEnd/>
          </a:ln>
          <a:extLst>
            <a:ext uri="{909E8E84-426E-40dd-AFC4-6F175D3DCCD1}">
              <a14:hiddenFill xmlns="" xmlns:a14="http://schemas.microsoft.com/office/drawing/2010/main">
                <a:noFill/>
              </a14:hiddenFill>
            </a:ext>
          </a:extLst>
        </p:spPr>
      </p:cxnSp>
      <p:cxnSp>
        <p:nvCxnSpPr>
          <p:cNvPr id="20512" name="AutoShape 36"/>
          <p:cNvCxnSpPr>
            <a:cxnSpLocks noChangeShapeType="1"/>
            <a:stCxn id="20503" idx="2"/>
            <a:endCxn id="20494" idx="0"/>
          </p:cNvCxnSpPr>
          <p:nvPr/>
        </p:nvCxnSpPr>
        <p:spPr bwMode="auto">
          <a:xfrm flipH="1">
            <a:off x="3813096" y="5559425"/>
            <a:ext cx="142161" cy="307975"/>
          </a:xfrm>
          <a:prstGeom prst="straightConnector1">
            <a:avLst/>
          </a:prstGeom>
          <a:noFill/>
          <a:ln w="9525">
            <a:solidFill>
              <a:schemeClr val="tx1"/>
            </a:solidFill>
            <a:round/>
            <a:headEnd/>
            <a:tailEnd/>
          </a:ln>
          <a:extLst>
            <a:ext uri="{909E8E84-426E-40dd-AFC4-6F175D3DCCD1}">
              <a14:hiddenFill xmlns="" xmlns:a14="http://schemas.microsoft.com/office/drawing/2010/main">
                <a:noFill/>
              </a14:hiddenFill>
            </a:ext>
          </a:extLst>
        </p:spPr>
      </p:cxnSp>
    </p:spTree>
    <p:extLst>
      <p:ext uri="{BB962C8B-B14F-4D97-AF65-F5344CB8AC3E}">
        <p14:creationId xmlns:p14="http://schemas.microsoft.com/office/powerpoint/2010/main" val="26253357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lstStyle/>
          <a:p>
            <a:pPr eaLnBrk="1" hangingPunct="1"/>
            <a:r>
              <a:rPr lang="en-US">
                <a:latin typeface="Arial" charset="0"/>
              </a:rPr>
              <a:t>Characteristics of a </a:t>
            </a:r>
            <a:r>
              <a:rPr lang="ja-JP" altLang="en-US">
                <a:latin typeface="Arial" charset="0"/>
              </a:rPr>
              <a:t>“</a:t>
            </a:r>
            <a:r>
              <a:rPr lang="en-US">
                <a:latin typeface="Arial" charset="0"/>
              </a:rPr>
              <a:t>Good</a:t>
            </a:r>
            <a:r>
              <a:rPr lang="ja-JP" altLang="en-US">
                <a:latin typeface="Arial" charset="0"/>
              </a:rPr>
              <a:t>”</a:t>
            </a:r>
            <a:r>
              <a:rPr lang="en-US">
                <a:latin typeface="Arial" charset="0"/>
              </a:rPr>
              <a:t> Process</a:t>
            </a:r>
          </a:p>
        </p:txBody>
      </p:sp>
      <p:sp>
        <p:nvSpPr>
          <p:cNvPr id="21507" name="Rectangle 5"/>
          <p:cNvSpPr>
            <a:spLocks noGrp="1" noChangeArrowheads="1"/>
          </p:cNvSpPr>
          <p:nvPr>
            <p:ph idx="1"/>
          </p:nvPr>
        </p:nvSpPr>
        <p:spPr/>
        <p:txBody>
          <a:bodyPr/>
          <a:lstStyle/>
          <a:p>
            <a:pPr marL="0" indent="0" eaLnBrk="1" hangingPunct="1"/>
            <a:r>
              <a:rPr lang="en-US">
                <a:latin typeface="Arial" charset="0"/>
              </a:rPr>
              <a:t>A </a:t>
            </a:r>
            <a:r>
              <a:rPr lang="ja-JP" altLang="en-US">
                <a:latin typeface="Arial" charset="0"/>
              </a:rPr>
              <a:t>“</a:t>
            </a:r>
            <a:r>
              <a:rPr lang="en-US">
                <a:latin typeface="Arial" charset="0"/>
              </a:rPr>
              <a:t>good</a:t>
            </a:r>
            <a:r>
              <a:rPr lang="ja-JP" altLang="en-US">
                <a:latin typeface="Arial" charset="0"/>
              </a:rPr>
              <a:t>”</a:t>
            </a:r>
            <a:r>
              <a:rPr lang="en-US">
                <a:latin typeface="Arial" charset="0"/>
              </a:rPr>
              <a:t> process has some of the following characteristics:</a:t>
            </a:r>
          </a:p>
          <a:p>
            <a:pPr lvl="1" eaLnBrk="1" hangingPunct="1"/>
            <a:r>
              <a:rPr lang="en-US">
                <a:latin typeface="Arial" charset="0"/>
              </a:rPr>
              <a:t>early defect removal</a:t>
            </a:r>
          </a:p>
          <a:p>
            <a:pPr lvl="1" eaLnBrk="1" hangingPunct="1"/>
            <a:r>
              <a:rPr lang="en-US">
                <a:latin typeface="Arial" charset="0"/>
              </a:rPr>
              <a:t>ease in highlighting cost of rework</a:t>
            </a:r>
          </a:p>
          <a:p>
            <a:pPr lvl="1" eaLnBrk="1" hangingPunct="1"/>
            <a:r>
              <a:rPr lang="en-US">
                <a:latin typeface="Arial" charset="0"/>
              </a:rPr>
              <a:t>support for the </a:t>
            </a:r>
            <a:r>
              <a:rPr lang="ja-JP" altLang="en-US">
                <a:latin typeface="Arial" charset="0"/>
              </a:rPr>
              <a:t>“</a:t>
            </a:r>
            <a:r>
              <a:rPr lang="en-US">
                <a:latin typeface="Arial" charset="0"/>
              </a:rPr>
              <a:t>plan, do, check, improve</a:t>
            </a:r>
            <a:r>
              <a:rPr lang="ja-JP" altLang="en-US">
                <a:latin typeface="Arial" charset="0"/>
              </a:rPr>
              <a:t>”</a:t>
            </a:r>
            <a:r>
              <a:rPr lang="en-US">
                <a:latin typeface="Arial" charset="0"/>
              </a:rPr>
              <a:t> paradigm</a:t>
            </a:r>
          </a:p>
          <a:p>
            <a:pPr marL="0" indent="0" eaLnBrk="1" hangingPunct="1"/>
            <a:r>
              <a:rPr lang="en-US">
                <a:latin typeface="Arial" charset="0"/>
              </a:rPr>
              <a:t>A </a:t>
            </a:r>
            <a:r>
              <a:rPr lang="ja-JP" altLang="en-US">
                <a:latin typeface="Arial" charset="0"/>
              </a:rPr>
              <a:t>“</a:t>
            </a:r>
            <a:r>
              <a:rPr lang="en-US">
                <a:latin typeface="Arial" charset="0"/>
              </a:rPr>
              <a:t>good</a:t>
            </a:r>
            <a:r>
              <a:rPr lang="ja-JP" altLang="en-US">
                <a:latin typeface="Arial" charset="0"/>
              </a:rPr>
              <a:t>”</a:t>
            </a:r>
            <a:r>
              <a:rPr lang="en-US">
                <a:latin typeface="Arial" charset="0"/>
              </a:rPr>
              <a:t> process definition should not be voluminous or contain tutorial information. It should provide simple, easy-to-follow guidance that insures all the necessary steps are performed in the proper order.</a:t>
            </a:r>
          </a:p>
          <a:p>
            <a:pPr marL="0" indent="0" eaLnBrk="1" hangingPunct="1"/>
            <a:r>
              <a:rPr lang="en-US">
                <a:latin typeface="Arial" charset="0"/>
              </a:rPr>
              <a:t>A guideline Watts Humphrey used when defining the PSP and TSP was that a process script should seldom be more than a page in length.</a:t>
            </a:r>
          </a:p>
        </p:txBody>
      </p:sp>
    </p:spTree>
    <p:extLst>
      <p:ext uri="{BB962C8B-B14F-4D97-AF65-F5344CB8AC3E}">
        <p14:creationId xmlns:p14="http://schemas.microsoft.com/office/powerpoint/2010/main" val="27536593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atin typeface="Arial" charset="0"/>
              </a:rPr>
              <a:t>Learning the PSP -1 </a:t>
            </a:r>
          </a:p>
        </p:txBody>
      </p:sp>
      <p:sp>
        <p:nvSpPr>
          <p:cNvPr id="22531" name="Rectangle 3"/>
          <p:cNvSpPr>
            <a:spLocks noGrp="1" noChangeArrowheads="1"/>
          </p:cNvSpPr>
          <p:nvPr>
            <p:ph idx="1"/>
          </p:nvPr>
        </p:nvSpPr>
        <p:spPr/>
        <p:txBody>
          <a:bodyPr/>
          <a:lstStyle/>
          <a:p>
            <a:pPr marL="0" indent="0" eaLnBrk="1" hangingPunct="1"/>
            <a:r>
              <a:rPr lang="en-US">
                <a:latin typeface="Arial" charset="0"/>
              </a:rPr>
              <a:t>The PSP is introduced in discrete, upward-compatible steps.</a:t>
            </a:r>
          </a:p>
          <a:p>
            <a:pPr marL="0" indent="0" eaLnBrk="1" hangingPunct="1"/>
            <a:endParaRPr lang="en-US">
              <a:latin typeface="Arial" charset="0"/>
            </a:endParaRPr>
          </a:p>
          <a:p>
            <a:pPr marL="0" indent="0" eaLnBrk="1" hangingPunct="1"/>
            <a:r>
              <a:rPr lang="en-US">
                <a:latin typeface="Arial" charset="0"/>
              </a:rPr>
              <a:t>You write one or more module-sized programs at each step.</a:t>
            </a:r>
          </a:p>
          <a:p>
            <a:pPr marL="0" indent="0" eaLnBrk="1" hangingPunct="1"/>
            <a:endParaRPr lang="en-US">
              <a:latin typeface="Arial" charset="0"/>
            </a:endParaRPr>
          </a:p>
          <a:p>
            <a:pPr marL="0" indent="0" eaLnBrk="1" hangingPunct="1"/>
            <a:r>
              <a:rPr lang="en-US">
                <a:latin typeface="Arial" charset="0"/>
              </a:rPr>
              <a:t>You gather and analyze data on your work.</a:t>
            </a:r>
          </a:p>
          <a:p>
            <a:pPr marL="0" indent="0" eaLnBrk="1" hangingPunct="1"/>
            <a:endParaRPr lang="en-US">
              <a:latin typeface="Arial" charset="0"/>
            </a:endParaRPr>
          </a:p>
          <a:p>
            <a:pPr marL="0" indent="0" eaLnBrk="1" hangingPunct="1"/>
            <a:r>
              <a:rPr lang="en-US">
                <a:latin typeface="Arial" charset="0"/>
              </a:rPr>
              <a:t>You use the results to guide your personal performance improvement.</a:t>
            </a:r>
          </a:p>
        </p:txBody>
      </p:sp>
    </p:spTree>
    <p:extLst>
      <p:ext uri="{BB962C8B-B14F-4D97-AF65-F5344CB8AC3E}">
        <p14:creationId xmlns:p14="http://schemas.microsoft.com/office/powerpoint/2010/main" val="918141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atin typeface="Arial" charset="0"/>
              </a:rPr>
              <a:t>Learning the PSP -2</a:t>
            </a:r>
          </a:p>
        </p:txBody>
      </p:sp>
      <p:sp>
        <p:nvSpPr>
          <p:cNvPr id="2" name="Content Placeholder 1"/>
          <p:cNvSpPr>
            <a:spLocks noGrp="1"/>
          </p:cNvSpPr>
          <p:nvPr>
            <p:ph sz="half" idx="1"/>
          </p:nvPr>
        </p:nvSpPr>
        <p:spPr>
          <a:xfrm>
            <a:off x="4659216" y="1076898"/>
            <a:ext cx="4065683" cy="5117572"/>
          </a:xfrm>
        </p:spPr>
        <p:txBody>
          <a:bodyPr>
            <a:normAutofit lnSpcReduction="10000"/>
          </a:bodyPr>
          <a:lstStyle/>
          <a:p>
            <a:r>
              <a:rPr lang="en-US" dirty="0">
                <a:latin typeface="Arial" charset="0"/>
              </a:rPr>
              <a:t>PSP will be introduced in three steps:</a:t>
            </a:r>
          </a:p>
          <a:p>
            <a:pPr marL="511175" lvl="1" indent="-338138">
              <a:buFont typeface="Times" charset="0"/>
              <a:buAutoNum type="arabicPeriod"/>
            </a:pPr>
            <a:r>
              <a:rPr lang="en-US" dirty="0">
                <a:latin typeface="Arial" charset="0"/>
              </a:rPr>
              <a:t>PSP0:	You establish a measured performance baseline.</a:t>
            </a:r>
          </a:p>
          <a:p>
            <a:pPr marL="511175" lvl="1" indent="-338138">
              <a:buFont typeface="Times" charset="0"/>
              <a:buAutoNum type="arabicPeriod"/>
            </a:pPr>
            <a:r>
              <a:rPr lang="en-US" dirty="0">
                <a:latin typeface="Arial" charset="0"/>
              </a:rPr>
              <a:t>PSP1:	You practice size and effort estimation.</a:t>
            </a:r>
          </a:p>
          <a:p>
            <a:pPr marL="511175" lvl="1" indent="-338138">
              <a:buFont typeface="Times" charset="0"/>
              <a:buAutoNum type="arabicPeriod"/>
            </a:pPr>
            <a:r>
              <a:rPr lang="en-US" dirty="0">
                <a:latin typeface="Arial" charset="0"/>
              </a:rPr>
              <a:t>PSP2:	You practice defect and yield management.</a:t>
            </a:r>
          </a:p>
          <a:p>
            <a:endParaRPr lang="en-US" dirty="0">
              <a:latin typeface="Arial" charset="0"/>
            </a:endParaRPr>
          </a:p>
          <a:p>
            <a:r>
              <a:rPr lang="en-US" dirty="0">
                <a:latin typeface="Arial" charset="0"/>
              </a:rPr>
              <a:t>This week, you will write programs using PSP0, PSP1, and PSP2</a:t>
            </a:r>
            <a:r>
              <a:rPr lang="en-US" dirty="0" smtClean="0">
                <a:latin typeface="Arial" charset="0"/>
              </a:rPr>
              <a:t>.</a:t>
            </a:r>
            <a:endParaRPr lang="en-US" dirty="0">
              <a:latin typeface="Arial" charset="0"/>
            </a:endParaRPr>
          </a:p>
        </p:txBody>
      </p:sp>
      <p:grpSp>
        <p:nvGrpSpPr>
          <p:cNvPr id="3" name="Group 2"/>
          <p:cNvGrpSpPr/>
          <p:nvPr/>
        </p:nvGrpSpPr>
        <p:grpSpPr>
          <a:xfrm>
            <a:off x="414936" y="1123950"/>
            <a:ext cx="4188814" cy="4522179"/>
            <a:chOff x="414936" y="1123950"/>
            <a:chExt cx="4188814" cy="4522179"/>
          </a:xfrm>
        </p:grpSpPr>
        <p:sp>
          <p:nvSpPr>
            <p:cNvPr id="23556" name="AutoShape 41"/>
            <p:cNvSpPr>
              <a:spLocks noChangeAspect="1" noChangeArrowheads="1" noTextEdit="1"/>
            </p:cNvSpPr>
            <p:nvPr/>
          </p:nvSpPr>
          <p:spPr bwMode="auto">
            <a:xfrm>
              <a:off x="484268" y="1123950"/>
              <a:ext cx="4119482" cy="36254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solidFill>
                  <a:schemeClr val="accent6"/>
                </a:solidFill>
                <a:latin typeface="Arial"/>
                <a:cs typeface="Arial"/>
              </a:endParaRPr>
            </a:p>
          </p:txBody>
        </p:sp>
        <p:grpSp>
          <p:nvGrpSpPr>
            <p:cNvPr id="5" name="Group 4"/>
            <p:cNvGrpSpPr/>
            <p:nvPr/>
          </p:nvGrpSpPr>
          <p:grpSpPr>
            <a:xfrm>
              <a:off x="1237773" y="3605745"/>
              <a:ext cx="1585972" cy="792986"/>
              <a:chOff x="1212255" y="3240023"/>
              <a:chExt cx="1585972" cy="792986"/>
            </a:xfrm>
          </p:grpSpPr>
          <p:sp>
            <p:nvSpPr>
              <p:cNvPr id="23557" name="Rectangle 42"/>
              <p:cNvSpPr>
                <a:spLocks noChangeArrowheads="1"/>
              </p:cNvSpPr>
              <p:nvPr/>
            </p:nvSpPr>
            <p:spPr bwMode="auto">
              <a:xfrm>
                <a:off x="1267143" y="3240023"/>
                <a:ext cx="1503640" cy="792986"/>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sp>
            <p:nvSpPr>
              <p:cNvPr id="23558" name="Rectangle 43"/>
              <p:cNvSpPr>
                <a:spLocks noChangeArrowheads="1"/>
              </p:cNvSpPr>
              <p:nvPr/>
            </p:nvSpPr>
            <p:spPr bwMode="auto">
              <a:xfrm>
                <a:off x="1678803" y="3273245"/>
                <a:ext cx="754232"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PSP1</a:t>
                </a:r>
                <a:endParaRPr lang="en-US" b="0">
                  <a:solidFill>
                    <a:schemeClr val="accent6"/>
                  </a:solidFill>
                  <a:latin typeface="Arial"/>
                  <a:cs typeface="Arial"/>
                </a:endParaRPr>
              </a:p>
            </p:txBody>
          </p:sp>
          <p:sp>
            <p:nvSpPr>
              <p:cNvPr id="23559" name="Rectangle 44"/>
              <p:cNvSpPr>
                <a:spLocks noChangeArrowheads="1"/>
              </p:cNvSpPr>
              <p:nvPr/>
            </p:nvSpPr>
            <p:spPr bwMode="auto">
              <a:xfrm>
                <a:off x="1212255" y="3569350"/>
                <a:ext cx="1585972"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100000"/>
                  </a:lnSpc>
                </a:pPr>
                <a:r>
                  <a:rPr lang="en-US" sz="1100">
                    <a:solidFill>
                      <a:schemeClr val="accent6"/>
                    </a:solidFill>
                    <a:latin typeface="Arial"/>
                    <a:cs typeface="Arial"/>
                  </a:rPr>
                  <a:t>Planning and Tracking</a:t>
                </a:r>
                <a:endParaRPr lang="en-US" b="0">
                  <a:solidFill>
                    <a:schemeClr val="accent6"/>
                  </a:solidFill>
                  <a:latin typeface="Arial"/>
                  <a:cs typeface="Arial"/>
                </a:endParaRPr>
              </a:p>
            </p:txBody>
          </p:sp>
        </p:grpSp>
        <p:grpSp>
          <p:nvGrpSpPr>
            <p:cNvPr id="6" name="Group 5"/>
            <p:cNvGrpSpPr/>
            <p:nvPr/>
          </p:nvGrpSpPr>
          <p:grpSpPr>
            <a:xfrm>
              <a:off x="2125609" y="2329459"/>
              <a:ext cx="1468974" cy="891206"/>
              <a:chOff x="2076017" y="2097488"/>
              <a:chExt cx="1468974" cy="891206"/>
            </a:xfrm>
          </p:grpSpPr>
          <p:sp>
            <p:nvSpPr>
              <p:cNvPr id="23560" name="Rectangle 46"/>
              <p:cNvSpPr>
                <a:spLocks noChangeArrowheads="1"/>
              </p:cNvSpPr>
              <p:nvPr/>
            </p:nvSpPr>
            <p:spPr bwMode="auto">
              <a:xfrm>
                <a:off x="2076017" y="2097488"/>
                <a:ext cx="1468974" cy="891206"/>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sp>
            <p:nvSpPr>
              <p:cNvPr id="23561" name="Rectangle 47"/>
              <p:cNvSpPr>
                <a:spLocks noChangeArrowheads="1"/>
              </p:cNvSpPr>
              <p:nvPr/>
            </p:nvSpPr>
            <p:spPr bwMode="auto">
              <a:xfrm>
                <a:off x="2470344" y="2247708"/>
                <a:ext cx="754232"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PSP2</a:t>
                </a:r>
                <a:endParaRPr lang="en-US" b="0">
                  <a:solidFill>
                    <a:schemeClr val="accent6"/>
                  </a:solidFill>
                  <a:latin typeface="Arial"/>
                  <a:cs typeface="Arial"/>
                </a:endParaRPr>
              </a:p>
            </p:txBody>
          </p:sp>
          <p:sp>
            <p:nvSpPr>
              <p:cNvPr id="23562" name="Rectangle 48"/>
              <p:cNvSpPr>
                <a:spLocks noChangeArrowheads="1"/>
              </p:cNvSpPr>
              <p:nvPr/>
            </p:nvSpPr>
            <p:spPr bwMode="auto">
              <a:xfrm>
                <a:off x="2204571" y="2545258"/>
                <a:ext cx="1301607"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1100" dirty="0">
                    <a:solidFill>
                      <a:schemeClr val="accent6"/>
                    </a:solidFill>
                    <a:latin typeface="Arial"/>
                    <a:cs typeface="Arial"/>
                  </a:rPr>
                  <a:t>Quality Management</a:t>
                </a:r>
                <a:endParaRPr lang="en-US" b="0" dirty="0">
                  <a:solidFill>
                    <a:schemeClr val="accent6"/>
                  </a:solidFill>
                  <a:latin typeface="Arial"/>
                  <a:cs typeface="Arial"/>
                </a:endParaRPr>
              </a:p>
            </p:txBody>
          </p:sp>
        </p:grpSp>
        <p:grpSp>
          <p:nvGrpSpPr>
            <p:cNvPr id="7" name="Group 6"/>
            <p:cNvGrpSpPr/>
            <p:nvPr/>
          </p:nvGrpSpPr>
          <p:grpSpPr>
            <a:xfrm>
              <a:off x="2896447" y="1134060"/>
              <a:ext cx="1613416" cy="810319"/>
              <a:chOff x="2896447" y="1134060"/>
              <a:chExt cx="1613416" cy="810319"/>
            </a:xfrm>
          </p:grpSpPr>
          <p:sp>
            <p:nvSpPr>
              <p:cNvPr id="23563" name="Rectangle 50"/>
              <p:cNvSpPr>
                <a:spLocks noChangeArrowheads="1"/>
              </p:cNvSpPr>
              <p:nvPr/>
            </p:nvSpPr>
            <p:spPr bwMode="auto">
              <a:xfrm>
                <a:off x="2896447" y="1134060"/>
                <a:ext cx="1613416" cy="810319"/>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sp>
            <p:nvSpPr>
              <p:cNvPr id="23564" name="Rectangle 51"/>
              <p:cNvSpPr>
                <a:spLocks noChangeArrowheads="1"/>
              </p:cNvSpPr>
              <p:nvPr/>
            </p:nvSpPr>
            <p:spPr bwMode="auto">
              <a:xfrm>
                <a:off x="3443882" y="1243836"/>
                <a:ext cx="573631"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TSP</a:t>
                </a:r>
                <a:endParaRPr lang="en-US" b="0">
                  <a:solidFill>
                    <a:schemeClr val="accent6"/>
                  </a:solidFill>
                  <a:latin typeface="Arial"/>
                  <a:cs typeface="Arial"/>
                </a:endParaRPr>
              </a:p>
            </p:txBody>
          </p:sp>
          <p:sp>
            <p:nvSpPr>
              <p:cNvPr id="23565" name="Rectangle 52"/>
              <p:cNvSpPr>
                <a:spLocks noChangeArrowheads="1"/>
              </p:cNvSpPr>
              <p:nvPr/>
            </p:nvSpPr>
            <p:spPr bwMode="auto">
              <a:xfrm>
                <a:off x="3127554" y="1541387"/>
                <a:ext cx="1191883"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1100">
                    <a:solidFill>
                      <a:schemeClr val="accent6"/>
                    </a:solidFill>
                    <a:latin typeface="Arial"/>
                    <a:cs typeface="Arial"/>
                  </a:rPr>
                  <a:t>Team development</a:t>
                </a:r>
                <a:endParaRPr lang="en-US" b="0">
                  <a:solidFill>
                    <a:schemeClr val="accent6"/>
                  </a:solidFill>
                  <a:latin typeface="Arial"/>
                  <a:cs typeface="Arial"/>
                </a:endParaRPr>
              </a:p>
            </p:txBody>
          </p:sp>
        </p:grpSp>
        <p:grpSp>
          <p:nvGrpSpPr>
            <p:cNvPr id="4" name="Group 3"/>
            <p:cNvGrpSpPr/>
            <p:nvPr/>
          </p:nvGrpSpPr>
          <p:grpSpPr>
            <a:xfrm>
              <a:off x="414936" y="4783811"/>
              <a:ext cx="1520973" cy="862318"/>
              <a:chOff x="414936" y="4171673"/>
              <a:chExt cx="1520973" cy="862318"/>
            </a:xfrm>
          </p:grpSpPr>
          <p:grpSp>
            <p:nvGrpSpPr>
              <p:cNvPr id="23569" name="Group 63"/>
              <p:cNvGrpSpPr>
                <a:grpSpLocks/>
              </p:cNvGrpSpPr>
              <p:nvPr/>
            </p:nvGrpSpPr>
            <p:grpSpPr bwMode="auto">
              <a:xfrm>
                <a:off x="414936" y="4173117"/>
                <a:ext cx="1520973" cy="860874"/>
                <a:chOff x="1270" y="3191"/>
                <a:chExt cx="1053" cy="596"/>
              </a:xfrm>
            </p:grpSpPr>
            <p:sp>
              <p:nvSpPr>
                <p:cNvPr id="23572" name="Rectangle 64"/>
                <p:cNvSpPr>
                  <a:spLocks noChangeArrowheads="1"/>
                </p:cNvSpPr>
                <p:nvPr/>
              </p:nvSpPr>
              <p:spPr bwMode="auto">
                <a:xfrm>
                  <a:off x="1270" y="3191"/>
                  <a:ext cx="1053" cy="596"/>
                </a:xfrm>
                <a:prstGeom prst="rect">
                  <a:avLst/>
                </a:prstGeom>
                <a:solidFill>
                  <a:srgbClr val="FFFFFF"/>
                </a:solidFill>
                <a:ln w="9525">
                  <a:solidFill>
                    <a:srgbClr val="E1041B"/>
                  </a:solidFill>
                  <a:miter lim="800000"/>
                  <a:headEnd/>
                  <a:tailEnd/>
                </a:ln>
              </p:spPr>
              <p:txBody>
                <a:bodyPr/>
                <a:lstStyle/>
                <a:p>
                  <a:endParaRPr lang="en-US">
                    <a:solidFill>
                      <a:schemeClr val="accent6"/>
                    </a:solidFill>
                    <a:latin typeface="Arial"/>
                    <a:cs typeface="Arial"/>
                  </a:endParaRPr>
                </a:p>
              </p:txBody>
            </p:sp>
            <p:sp>
              <p:nvSpPr>
                <p:cNvPr id="23573" name="Rectangle 65"/>
                <p:cNvSpPr>
                  <a:spLocks noChangeArrowheads="1"/>
                </p:cNvSpPr>
                <p:nvPr/>
              </p:nvSpPr>
              <p:spPr bwMode="auto">
                <a:xfrm>
                  <a:off x="1270" y="3191"/>
                  <a:ext cx="1053" cy="596"/>
                </a:xfrm>
                <a:prstGeom prst="rect">
                  <a:avLst/>
                </a:prstGeom>
                <a:noFill/>
                <a:ln w="25400" cap="rnd">
                  <a:solidFill>
                    <a:srgbClr val="E1041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solidFill>
                      <a:schemeClr val="accent6"/>
                    </a:solidFill>
                    <a:latin typeface="Arial"/>
                    <a:cs typeface="Arial"/>
                  </a:endParaRPr>
                </a:p>
              </p:txBody>
            </p:sp>
          </p:grpSp>
          <p:sp>
            <p:nvSpPr>
              <p:cNvPr id="23570" name="Rectangle 66"/>
              <p:cNvSpPr>
                <a:spLocks noChangeArrowheads="1"/>
              </p:cNvSpPr>
              <p:nvPr/>
            </p:nvSpPr>
            <p:spPr bwMode="auto">
              <a:xfrm>
                <a:off x="835262" y="4171673"/>
                <a:ext cx="754232" cy="3539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100000"/>
                  </a:lnSpc>
                </a:pPr>
                <a:r>
                  <a:rPr lang="en-US" sz="2300">
                    <a:solidFill>
                      <a:schemeClr val="accent6"/>
                    </a:solidFill>
                    <a:latin typeface="Arial"/>
                    <a:cs typeface="Arial"/>
                  </a:rPr>
                  <a:t>PSP0</a:t>
                </a:r>
                <a:endParaRPr lang="en-US" b="0">
                  <a:solidFill>
                    <a:schemeClr val="accent6"/>
                  </a:solidFill>
                  <a:latin typeface="Arial"/>
                  <a:cs typeface="Arial"/>
                </a:endParaRPr>
              </a:p>
            </p:txBody>
          </p:sp>
          <p:sp>
            <p:nvSpPr>
              <p:cNvPr id="23571" name="Rectangle 67"/>
              <p:cNvSpPr>
                <a:spLocks noChangeArrowheads="1"/>
              </p:cNvSpPr>
              <p:nvPr/>
            </p:nvSpPr>
            <p:spPr bwMode="auto">
              <a:xfrm>
                <a:off x="487157" y="4490890"/>
                <a:ext cx="1383753"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100000"/>
                  </a:lnSpc>
                </a:pPr>
                <a:r>
                  <a:rPr lang="en-US" sz="1100" dirty="0">
                    <a:solidFill>
                      <a:schemeClr val="accent6"/>
                    </a:solidFill>
                    <a:latin typeface="Arial"/>
                    <a:cs typeface="Arial"/>
                  </a:rPr>
                  <a:t>Defining and Using </a:t>
                </a:r>
                <a:br>
                  <a:rPr lang="en-US" sz="1100" dirty="0">
                    <a:solidFill>
                      <a:schemeClr val="accent6"/>
                    </a:solidFill>
                    <a:latin typeface="Arial"/>
                    <a:cs typeface="Arial"/>
                  </a:rPr>
                </a:br>
                <a:r>
                  <a:rPr lang="en-US" sz="1100" dirty="0">
                    <a:solidFill>
                      <a:schemeClr val="accent6"/>
                    </a:solidFill>
                    <a:latin typeface="Arial"/>
                    <a:cs typeface="Arial"/>
                  </a:rPr>
                  <a:t>Processes </a:t>
                </a:r>
                <a:endParaRPr lang="en-US" b="0" dirty="0">
                  <a:solidFill>
                    <a:schemeClr val="accent6"/>
                  </a:solidFill>
                  <a:latin typeface="Arial"/>
                  <a:cs typeface="Arial"/>
                </a:endParaRPr>
              </a:p>
            </p:txBody>
          </p:sp>
        </p:grpSp>
        <p:sp>
          <p:nvSpPr>
            <p:cNvPr id="8" name="Bent-Up Arrow 7"/>
            <p:cNvSpPr/>
            <p:nvPr/>
          </p:nvSpPr>
          <p:spPr>
            <a:xfrm rot="5400000" flipH="1">
              <a:off x="598514" y="4115922"/>
              <a:ext cx="840551" cy="502542"/>
            </a:xfrm>
            <a:prstGeom prst="bentUpArrow">
              <a:avLst>
                <a:gd name="adj1" fmla="val 9783"/>
                <a:gd name="adj2" fmla="val 11955"/>
                <a:gd name="adj3" fmla="val 18478"/>
              </a:avLst>
            </a:prstGeom>
            <a:solidFill>
              <a:srgbClr val="E1041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Bent-Up Arrow 28"/>
            <p:cNvSpPr/>
            <p:nvPr/>
          </p:nvSpPr>
          <p:spPr>
            <a:xfrm rot="5400000" flipH="1">
              <a:off x="1448269" y="2937329"/>
              <a:ext cx="840551" cy="502542"/>
            </a:xfrm>
            <a:prstGeom prst="bentUpArrow">
              <a:avLst>
                <a:gd name="adj1" fmla="val 9783"/>
                <a:gd name="adj2" fmla="val 11955"/>
                <a:gd name="adj3" fmla="val 18478"/>
              </a:avLst>
            </a:prstGeom>
            <a:solidFill>
              <a:srgbClr val="E1041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Bent-Up Arrow 29"/>
            <p:cNvSpPr/>
            <p:nvPr/>
          </p:nvSpPr>
          <p:spPr>
            <a:xfrm rot="5400000" flipH="1">
              <a:off x="2224926" y="1658235"/>
              <a:ext cx="840551" cy="502542"/>
            </a:xfrm>
            <a:prstGeom prst="bentUpArrow">
              <a:avLst>
                <a:gd name="adj1" fmla="val 9783"/>
                <a:gd name="adj2" fmla="val 11955"/>
                <a:gd name="adj3" fmla="val 18478"/>
              </a:avLst>
            </a:prstGeom>
            <a:solidFill>
              <a:srgbClr val="E1041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868297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atin typeface="Arial" charset="0"/>
              </a:rPr>
              <a:t>Course Results</a:t>
            </a:r>
          </a:p>
        </p:txBody>
      </p:sp>
      <p:sp>
        <p:nvSpPr>
          <p:cNvPr id="24579" name="Rectangle 3"/>
          <p:cNvSpPr>
            <a:spLocks noGrp="1" noChangeArrowheads="1"/>
          </p:cNvSpPr>
          <p:nvPr>
            <p:ph idx="1"/>
          </p:nvPr>
        </p:nvSpPr>
        <p:spPr/>
        <p:txBody>
          <a:bodyPr/>
          <a:lstStyle/>
          <a:p>
            <a:pPr marL="0" indent="0" eaLnBrk="1" hangingPunct="1"/>
            <a:r>
              <a:rPr lang="en-US" dirty="0">
                <a:latin typeface="Arial" charset="0"/>
              </a:rPr>
              <a:t>We now have data on over 30,000 programs written using the PSP.</a:t>
            </a:r>
          </a:p>
          <a:p>
            <a:pPr marL="0" indent="0" eaLnBrk="1" hangingPunct="1"/>
            <a:endParaRPr lang="en-US" dirty="0">
              <a:latin typeface="Arial" charset="0"/>
            </a:endParaRPr>
          </a:p>
          <a:p>
            <a:pPr marL="0" indent="0" eaLnBrk="1" hangingPunct="1"/>
            <a:r>
              <a:rPr lang="en-US" dirty="0">
                <a:latin typeface="Arial" charset="0"/>
              </a:rPr>
              <a:t>The following charts show how others have improved during the PSP course:</a:t>
            </a:r>
          </a:p>
          <a:p>
            <a:pPr lvl="1" eaLnBrk="1" hangingPunct="1"/>
            <a:r>
              <a:rPr lang="en-US" dirty="0">
                <a:latin typeface="Arial" charset="0"/>
              </a:rPr>
              <a:t>size and effort estimating</a:t>
            </a:r>
          </a:p>
          <a:p>
            <a:pPr lvl="1" eaLnBrk="1" hangingPunct="1"/>
            <a:r>
              <a:rPr lang="en-US" dirty="0">
                <a:latin typeface="Arial" charset="0"/>
              </a:rPr>
              <a:t>compile and test time</a:t>
            </a:r>
          </a:p>
          <a:p>
            <a:pPr lvl="1" eaLnBrk="1" hangingPunct="1"/>
            <a:r>
              <a:rPr lang="en-US" dirty="0">
                <a:latin typeface="Arial" charset="0"/>
              </a:rPr>
              <a:t>size and productivity</a:t>
            </a:r>
          </a:p>
        </p:txBody>
      </p:sp>
    </p:spTree>
    <p:extLst>
      <p:ext uri="{BB962C8B-B14F-4D97-AF65-F5344CB8AC3E}">
        <p14:creationId xmlns:p14="http://schemas.microsoft.com/office/powerpoint/2010/main" val="3496895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b="4311"/>
          <a:stretch>
            <a:fillRect/>
          </a:stretch>
        </p:blipFill>
        <p:spPr bwMode="auto">
          <a:xfrm>
            <a:off x="838182" y="1013562"/>
            <a:ext cx="3752850" cy="5075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type="none" w="sm" len="sm"/>
                <a:tailEnd type="none" w="med" len="lg"/>
              </a14:hiddenLine>
            </a:ext>
          </a:extLst>
        </p:spPr>
      </p:pic>
      <p:sp>
        <p:nvSpPr>
          <p:cNvPr id="25603" name="Rectangle 3"/>
          <p:cNvSpPr>
            <a:spLocks noGrp="1" noChangeArrowheads="1"/>
          </p:cNvSpPr>
          <p:nvPr>
            <p:ph type="title"/>
          </p:nvPr>
        </p:nvSpPr>
        <p:spPr>
          <a:noFill/>
        </p:spPr>
        <p:txBody>
          <a:bodyPr>
            <a:normAutofit/>
          </a:bodyPr>
          <a:lstStyle/>
          <a:p>
            <a:pPr eaLnBrk="1" hangingPunct="1"/>
            <a:r>
              <a:rPr lang="en-US">
                <a:latin typeface="Arial" charset="0"/>
              </a:rPr>
              <a:t>PSP Estimating Accuracy </a:t>
            </a:r>
          </a:p>
        </p:txBody>
      </p:sp>
      <p:sp>
        <p:nvSpPr>
          <p:cNvPr id="2" name="Content Placeholder 1"/>
          <p:cNvSpPr>
            <a:spLocks noGrp="1"/>
          </p:cNvSpPr>
          <p:nvPr>
            <p:ph sz="half" idx="1"/>
          </p:nvPr>
        </p:nvSpPr>
        <p:spPr/>
        <p:txBody>
          <a:bodyPr>
            <a:normAutofit/>
          </a:bodyPr>
          <a:lstStyle/>
          <a:p>
            <a:pPr>
              <a:spcBef>
                <a:spcPts val="1300"/>
              </a:spcBef>
              <a:spcAft>
                <a:spcPct val="0"/>
              </a:spcAft>
            </a:pPr>
            <a:r>
              <a:rPr lang="en-US" dirty="0">
                <a:latin typeface="Arial" charset="0"/>
              </a:rPr>
              <a:t>Majority are underestimating.</a:t>
            </a:r>
          </a:p>
          <a:p>
            <a:pPr>
              <a:spcBef>
                <a:spcPts val="1300"/>
              </a:spcBef>
              <a:spcAft>
                <a:spcPct val="0"/>
              </a:spcAft>
            </a:pPr>
            <a:endParaRPr lang="en-US" dirty="0">
              <a:latin typeface="Arial" charset="0"/>
            </a:endParaRPr>
          </a:p>
          <a:p>
            <a:pPr>
              <a:spcBef>
                <a:spcPts val="1300"/>
              </a:spcBef>
              <a:spcAft>
                <a:spcPct val="0"/>
              </a:spcAft>
            </a:pPr>
            <a:endParaRPr lang="en-US" dirty="0">
              <a:latin typeface="Arial" charset="0"/>
            </a:endParaRPr>
          </a:p>
          <a:p>
            <a:pPr>
              <a:spcBef>
                <a:spcPts val="1300"/>
              </a:spcBef>
              <a:spcAft>
                <a:spcPct val="0"/>
              </a:spcAft>
            </a:pPr>
            <a:r>
              <a:rPr lang="en-US" dirty="0">
                <a:latin typeface="Arial" charset="0"/>
              </a:rPr>
              <a:t>Balance of over- and underestimates.</a:t>
            </a:r>
          </a:p>
          <a:p>
            <a:pPr>
              <a:spcBef>
                <a:spcPts val="1300"/>
              </a:spcBef>
              <a:spcAft>
                <a:spcPct val="0"/>
              </a:spcAft>
            </a:pPr>
            <a:endParaRPr lang="en-US" dirty="0">
              <a:latin typeface="Arial" charset="0"/>
            </a:endParaRPr>
          </a:p>
          <a:p>
            <a:pPr>
              <a:spcBef>
                <a:spcPts val="1300"/>
              </a:spcBef>
              <a:spcAft>
                <a:spcPct val="0"/>
              </a:spcAft>
            </a:pPr>
            <a:endParaRPr lang="en-US" dirty="0">
              <a:latin typeface="Arial" charset="0"/>
            </a:endParaRPr>
          </a:p>
          <a:p>
            <a:pPr>
              <a:spcBef>
                <a:spcPts val="1300"/>
              </a:spcBef>
              <a:spcAft>
                <a:spcPct val="0"/>
              </a:spcAft>
            </a:pPr>
            <a:r>
              <a:rPr lang="en-US" dirty="0">
                <a:latin typeface="Arial" charset="0"/>
              </a:rPr>
              <a:t>Much tighter balance around zero</a:t>
            </a:r>
            <a:r>
              <a:rPr lang="en-US" dirty="0" smtClean="0">
                <a:latin typeface="Arial" charset="0"/>
              </a:rPr>
              <a:t>.</a:t>
            </a:r>
            <a:endParaRPr lang="en-US" dirty="0">
              <a:latin typeface="Arial" charset="0"/>
            </a:endParaRPr>
          </a:p>
        </p:txBody>
      </p:sp>
      <p:sp>
        <p:nvSpPr>
          <p:cNvPr id="25605" name="TextBox 1"/>
          <p:cNvSpPr txBox="1">
            <a:spLocks noChangeArrowheads="1"/>
          </p:cNvSpPr>
          <p:nvPr/>
        </p:nvSpPr>
        <p:spPr bwMode="auto">
          <a:xfrm rot="-5400000">
            <a:off x="161113" y="1747781"/>
            <a:ext cx="1319213"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000" b="1">
                <a:solidFill>
                  <a:schemeClr val="bg1"/>
                </a:solidFill>
                <a:latin typeface="Arial" charset="0"/>
                <a:ea typeface="ＭＳ Ｐゴシック" charset="0"/>
              </a:defRPr>
            </a:lvl1pPr>
            <a:lvl2pPr marL="742950" indent="-285750">
              <a:defRPr sz="2000" b="1">
                <a:solidFill>
                  <a:schemeClr val="bg1"/>
                </a:solidFill>
                <a:latin typeface="Arial" charset="0"/>
                <a:ea typeface="ＭＳ Ｐゴシック" charset="0"/>
              </a:defRPr>
            </a:lvl2pPr>
            <a:lvl3pPr marL="1143000" indent="-228600">
              <a:defRPr sz="2000" b="1">
                <a:solidFill>
                  <a:schemeClr val="bg1"/>
                </a:solidFill>
                <a:latin typeface="Arial" charset="0"/>
                <a:ea typeface="ＭＳ Ｐゴシック" charset="0"/>
              </a:defRPr>
            </a:lvl3pPr>
            <a:lvl4pPr marL="1600200" indent="-228600">
              <a:defRPr sz="2000" b="1">
                <a:solidFill>
                  <a:schemeClr val="bg1"/>
                </a:solidFill>
                <a:latin typeface="Arial" charset="0"/>
                <a:ea typeface="ＭＳ Ｐゴシック" charset="0"/>
              </a:defRPr>
            </a:lvl4pPr>
            <a:lvl5pPr marL="2057400" indent="-228600">
              <a:defRPr sz="2000" b="1">
                <a:solidFill>
                  <a:schemeClr val="bg1"/>
                </a:solidFill>
                <a:latin typeface="Arial" charset="0"/>
                <a:ea typeface="ＭＳ Ｐゴシック" charset="0"/>
              </a:defRPr>
            </a:lvl5pPr>
            <a:lvl6pPr marL="25146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r>
              <a:rPr lang="en-US" sz="900" b="0">
                <a:solidFill>
                  <a:schemeClr val="tx1"/>
                </a:solidFill>
              </a:rPr>
              <a:t>Number of developers</a:t>
            </a:r>
          </a:p>
        </p:txBody>
      </p:sp>
      <p:sp>
        <p:nvSpPr>
          <p:cNvPr id="25606" name="TextBox 5"/>
          <p:cNvSpPr txBox="1">
            <a:spLocks noChangeArrowheads="1"/>
          </p:cNvSpPr>
          <p:nvPr/>
        </p:nvSpPr>
        <p:spPr bwMode="auto">
          <a:xfrm rot="-5400000">
            <a:off x="161113" y="3395606"/>
            <a:ext cx="1319213"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000" b="1">
                <a:solidFill>
                  <a:schemeClr val="bg1"/>
                </a:solidFill>
                <a:latin typeface="Arial" charset="0"/>
                <a:ea typeface="ＭＳ Ｐゴシック" charset="0"/>
              </a:defRPr>
            </a:lvl1pPr>
            <a:lvl2pPr marL="742950" indent="-285750">
              <a:defRPr sz="2000" b="1">
                <a:solidFill>
                  <a:schemeClr val="bg1"/>
                </a:solidFill>
                <a:latin typeface="Arial" charset="0"/>
                <a:ea typeface="ＭＳ Ｐゴシック" charset="0"/>
              </a:defRPr>
            </a:lvl2pPr>
            <a:lvl3pPr marL="1143000" indent="-228600">
              <a:defRPr sz="2000" b="1">
                <a:solidFill>
                  <a:schemeClr val="bg1"/>
                </a:solidFill>
                <a:latin typeface="Arial" charset="0"/>
                <a:ea typeface="ＭＳ Ｐゴシック" charset="0"/>
              </a:defRPr>
            </a:lvl3pPr>
            <a:lvl4pPr marL="1600200" indent="-228600">
              <a:defRPr sz="2000" b="1">
                <a:solidFill>
                  <a:schemeClr val="bg1"/>
                </a:solidFill>
                <a:latin typeface="Arial" charset="0"/>
                <a:ea typeface="ＭＳ Ｐゴシック" charset="0"/>
              </a:defRPr>
            </a:lvl4pPr>
            <a:lvl5pPr marL="2057400" indent="-228600">
              <a:defRPr sz="2000" b="1">
                <a:solidFill>
                  <a:schemeClr val="bg1"/>
                </a:solidFill>
                <a:latin typeface="Arial" charset="0"/>
                <a:ea typeface="ＭＳ Ｐゴシック" charset="0"/>
              </a:defRPr>
            </a:lvl5pPr>
            <a:lvl6pPr marL="25146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r>
              <a:rPr lang="en-US" sz="900" b="0">
                <a:solidFill>
                  <a:schemeClr val="tx1"/>
                </a:solidFill>
              </a:rPr>
              <a:t>Number of developers</a:t>
            </a:r>
          </a:p>
        </p:txBody>
      </p:sp>
      <p:sp>
        <p:nvSpPr>
          <p:cNvPr id="25607" name="TextBox 6"/>
          <p:cNvSpPr txBox="1">
            <a:spLocks noChangeArrowheads="1"/>
          </p:cNvSpPr>
          <p:nvPr/>
        </p:nvSpPr>
        <p:spPr bwMode="auto">
          <a:xfrm rot="-5400000">
            <a:off x="161113" y="5052956"/>
            <a:ext cx="1319213"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000" b="1">
                <a:solidFill>
                  <a:schemeClr val="bg1"/>
                </a:solidFill>
                <a:latin typeface="Arial" charset="0"/>
                <a:ea typeface="ＭＳ Ｐゴシック" charset="0"/>
              </a:defRPr>
            </a:lvl1pPr>
            <a:lvl2pPr marL="742950" indent="-285750">
              <a:defRPr sz="2000" b="1">
                <a:solidFill>
                  <a:schemeClr val="bg1"/>
                </a:solidFill>
                <a:latin typeface="Arial" charset="0"/>
                <a:ea typeface="ＭＳ Ｐゴシック" charset="0"/>
              </a:defRPr>
            </a:lvl2pPr>
            <a:lvl3pPr marL="1143000" indent="-228600">
              <a:defRPr sz="2000" b="1">
                <a:solidFill>
                  <a:schemeClr val="bg1"/>
                </a:solidFill>
                <a:latin typeface="Arial" charset="0"/>
                <a:ea typeface="ＭＳ Ｐゴシック" charset="0"/>
              </a:defRPr>
            </a:lvl3pPr>
            <a:lvl4pPr marL="1600200" indent="-228600">
              <a:defRPr sz="2000" b="1">
                <a:solidFill>
                  <a:schemeClr val="bg1"/>
                </a:solidFill>
                <a:latin typeface="Arial" charset="0"/>
                <a:ea typeface="ＭＳ Ｐゴシック" charset="0"/>
              </a:defRPr>
            </a:lvl4pPr>
            <a:lvl5pPr marL="2057400" indent="-228600">
              <a:defRPr sz="2000" b="1">
                <a:solidFill>
                  <a:schemeClr val="bg1"/>
                </a:solidFill>
                <a:latin typeface="Arial" charset="0"/>
                <a:ea typeface="ＭＳ Ｐゴシック" charset="0"/>
              </a:defRPr>
            </a:lvl5pPr>
            <a:lvl6pPr marL="25146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r>
              <a:rPr lang="en-US" sz="900" b="0">
                <a:solidFill>
                  <a:schemeClr val="tx1"/>
                </a:solidFill>
              </a:rPr>
              <a:t>Number of developers</a:t>
            </a:r>
          </a:p>
        </p:txBody>
      </p:sp>
      <p:sp>
        <p:nvSpPr>
          <p:cNvPr id="25608" name="TextBox 2"/>
          <p:cNvSpPr txBox="1">
            <a:spLocks noChangeArrowheads="1"/>
          </p:cNvSpPr>
          <p:nvPr/>
        </p:nvSpPr>
        <p:spPr bwMode="auto">
          <a:xfrm>
            <a:off x="2109031" y="897327"/>
            <a:ext cx="1320800" cy="217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000" b="1">
                <a:solidFill>
                  <a:schemeClr val="bg1"/>
                </a:solidFill>
                <a:latin typeface="Arial" charset="0"/>
                <a:ea typeface="ＭＳ Ｐゴシック" charset="0"/>
              </a:defRPr>
            </a:lvl1pPr>
            <a:lvl2pPr marL="742950" indent="-285750">
              <a:defRPr sz="2000" b="1">
                <a:solidFill>
                  <a:schemeClr val="bg1"/>
                </a:solidFill>
                <a:latin typeface="Arial" charset="0"/>
                <a:ea typeface="ＭＳ Ｐゴシック" charset="0"/>
              </a:defRPr>
            </a:lvl2pPr>
            <a:lvl3pPr marL="1143000" indent="-228600">
              <a:defRPr sz="2000" b="1">
                <a:solidFill>
                  <a:schemeClr val="bg1"/>
                </a:solidFill>
                <a:latin typeface="Arial" charset="0"/>
                <a:ea typeface="ＭＳ Ｐゴシック" charset="0"/>
              </a:defRPr>
            </a:lvl3pPr>
            <a:lvl4pPr marL="1600200" indent="-228600">
              <a:defRPr sz="2000" b="1">
                <a:solidFill>
                  <a:schemeClr val="bg1"/>
                </a:solidFill>
                <a:latin typeface="Arial" charset="0"/>
                <a:ea typeface="ＭＳ Ｐゴシック" charset="0"/>
              </a:defRPr>
            </a:lvl4pPr>
            <a:lvl5pPr marL="2057400" indent="-228600">
              <a:defRPr sz="2000" b="1">
                <a:solidFill>
                  <a:schemeClr val="bg1"/>
                </a:solidFill>
                <a:latin typeface="Arial" charset="0"/>
                <a:ea typeface="ＭＳ Ｐゴシック" charset="0"/>
              </a:defRPr>
            </a:lvl5pPr>
            <a:lvl6pPr marL="25146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r>
              <a:rPr lang="en-US" sz="900" b="0" dirty="0">
                <a:solidFill>
                  <a:schemeClr val="tx1"/>
                </a:solidFill>
              </a:rPr>
              <a:t>Effort Estimating Error</a:t>
            </a:r>
          </a:p>
        </p:txBody>
      </p:sp>
    </p:spTree>
    <p:extLst>
      <p:ext uri="{BB962C8B-B14F-4D97-AF65-F5344CB8AC3E}">
        <p14:creationId xmlns:p14="http://schemas.microsoft.com/office/powerpoint/2010/main" val="3738176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p:txBody>
          <a:bodyPr/>
          <a:lstStyle/>
          <a:p>
            <a:pPr eaLnBrk="1" hangingPunct="1"/>
            <a:r>
              <a:rPr lang="en-US">
                <a:latin typeface="Arial" charset="0"/>
              </a:rPr>
              <a:t>Compile and Test Time – 810 Engineers </a:t>
            </a:r>
          </a:p>
        </p:txBody>
      </p:sp>
      <p:pic>
        <p:nvPicPr>
          <p:cNvPr id="26627" name="Picture 3"/>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bwMode="auto">
          <a:xfrm>
            <a:off x="0" y="1046163"/>
            <a:ext cx="8496300" cy="4991100"/>
          </a:xfrm>
          <a:noFill/>
        </p:spPr>
      </p:pic>
    </p:spTree>
    <p:extLst>
      <p:ext uri="{BB962C8B-B14F-4D97-AF65-F5344CB8AC3E}">
        <p14:creationId xmlns:p14="http://schemas.microsoft.com/office/powerpoint/2010/main" val="124388400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Size and LOC/Hour – 810 Engineers </a:t>
            </a:r>
            <a:endParaRPr lang="en-US"/>
          </a:p>
        </p:txBody>
      </p:sp>
      <p:pic>
        <p:nvPicPr>
          <p:cNvPr id="8" name="Picture 3" descr="S26"/>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tretch/>
        </p:blipFill>
        <p:spPr>
          <a:xfrm>
            <a:off x="405336" y="1144767"/>
            <a:ext cx="8312690" cy="4887554"/>
          </a:xfrm>
          <a:noFill/>
        </p:spPr>
      </p:pic>
    </p:spTree>
    <p:extLst>
      <p:ext uri="{BB962C8B-B14F-4D97-AF65-F5344CB8AC3E}">
        <p14:creationId xmlns:p14="http://schemas.microsoft.com/office/powerpoint/2010/main" val="3275434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p>
            <a:pPr eaLnBrk="1" hangingPunct="1"/>
            <a:r>
              <a:rPr lang="en-US">
                <a:latin typeface="Arial" charset="0"/>
              </a:rPr>
              <a:t>Messages to Remember</a:t>
            </a:r>
          </a:p>
        </p:txBody>
      </p:sp>
      <p:sp>
        <p:nvSpPr>
          <p:cNvPr id="28675" name="Rectangle 3"/>
          <p:cNvSpPr>
            <a:spLocks noGrp="1" noChangeArrowheads="1"/>
          </p:cNvSpPr>
          <p:nvPr>
            <p:ph idx="1"/>
          </p:nvPr>
        </p:nvSpPr>
        <p:spPr/>
        <p:txBody>
          <a:bodyPr/>
          <a:lstStyle/>
          <a:p>
            <a:pPr marL="0" indent="0" eaLnBrk="1" hangingPunct="1"/>
            <a:r>
              <a:rPr lang="en-US">
                <a:latin typeface="Arial" charset="0"/>
              </a:rPr>
              <a:t>A personal process is a set of steps that individuals use to guide their work.</a:t>
            </a:r>
          </a:p>
          <a:p>
            <a:pPr marL="0" indent="0" eaLnBrk="1" hangingPunct="1"/>
            <a:r>
              <a:rPr lang="en-US">
                <a:latin typeface="Arial" charset="0"/>
              </a:rPr>
              <a:t>Defining and using a personal process helps individuals to plan, complete, track, and improve their work.</a:t>
            </a:r>
          </a:p>
          <a:p>
            <a:pPr marL="0" indent="0" eaLnBrk="1" hangingPunct="1"/>
            <a:r>
              <a:rPr lang="en-US">
                <a:latin typeface="Arial" charset="0"/>
              </a:rPr>
              <a:t>Scripts, measures, forms, and standards are elements of a good process definition.</a:t>
            </a:r>
          </a:p>
        </p:txBody>
      </p:sp>
    </p:spTree>
    <p:extLst>
      <p:ext uri="{BB962C8B-B14F-4D97-AF65-F5344CB8AC3E}">
        <p14:creationId xmlns:p14="http://schemas.microsoft.com/office/powerpoint/2010/main" val="11448120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2722870" cy="23754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257266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atin typeface="Arial" charset="0"/>
              </a:rPr>
              <a:t>Lecture Topics</a:t>
            </a:r>
          </a:p>
        </p:txBody>
      </p:sp>
      <p:sp>
        <p:nvSpPr>
          <p:cNvPr id="4099" name="Rectangle 3"/>
          <p:cNvSpPr>
            <a:spLocks noGrp="1" noChangeArrowheads="1"/>
          </p:cNvSpPr>
          <p:nvPr>
            <p:ph sz="half" idx="2"/>
          </p:nvPr>
        </p:nvSpPr>
        <p:spPr/>
        <p:txBody>
          <a:bodyPr/>
          <a:lstStyle/>
          <a:p>
            <a:pPr marL="0" indent="0" eaLnBrk="1" hangingPunct="1"/>
            <a:r>
              <a:rPr lang="en-US">
                <a:latin typeface="Arial" charset="0"/>
              </a:rPr>
              <a:t>What is a Process?</a:t>
            </a:r>
          </a:p>
          <a:p>
            <a:pPr marL="0" indent="0" eaLnBrk="1" hangingPunct="1"/>
            <a:r>
              <a:rPr lang="en-US">
                <a:latin typeface="Arial" charset="0"/>
              </a:rPr>
              <a:t>What is a Personal Process?</a:t>
            </a:r>
          </a:p>
          <a:p>
            <a:pPr marL="0" indent="0" eaLnBrk="1" hangingPunct="1"/>
            <a:r>
              <a:rPr lang="en-US">
                <a:latin typeface="Arial" charset="0"/>
              </a:rPr>
              <a:t>What is the Personal Software Process?</a:t>
            </a:r>
          </a:p>
          <a:p>
            <a:pPr marL="0" indent="0" eaLnBrk="1" hangingPunct="1"/>
            <a:r>
              <a:rPr lang="en-US">
                <a:latin typeface="Arial" charset="0"/>
              </a:rPr>
              <a:t>Learning the PSP</a:t>
            </a:r>
          </a:p>
          <a:p>
            <a:pPr marL="0" indent="0" eaLnBrk="1" hangingPunct="1"/>
            <a:r>
              <a:rPr lang="en-US">
                <a:latin typeface="Arial" charset="0"/>
              </a:rPr>
              <a:t>PSP Results</a:t>
            </a:r>
          </a:p>
        </p:txBody>
      </p:sp>
    </p:spTree>
    <p:extLst>
      <p:ext uri="{BB962C8B-B14F-4D97-AF65-F5344CB8AC3E}">
        <p14:creationId xmlns:p14="http://schemas.microsoft.com/office/powerpoint/2010/main" val="9901249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atin typeface="Arial" charset="0"/>
              </a:rPr>
              <a:t>Question…</a:t>
            </a:r>
          </a:p>
        </p:txBody>
      </p:sp>
      <p:sp>
        <p:nvSpPr>
          <p:cNvPr id="5124" name="Rectangle 4"/>
          <p:cNvSpPr>
            <a:spLocks noGrp="1" noChangeArrowheads="1"/>
          </p:cNvSpPr>
          <p:nvPr>
            <p:ph idx="1"/>
          </p:nvPr>
        </p:nvSpPr>
        <p:spPr>
          <a:xfrm>
            <a:off x="304800" y="4627563"/>
            <a:ext cx="8455025" cy="1468437"/>
          </a:xfrm>
        </p:spPr>
        <p:txBody>
          <a:bodyPr/>
          <a:lstStyle/>
          <a:p>
            <a:pPr marL="0" indent="0" algn="ctr" eaLnBrk="1" hangingPunct="1"/>
            <a:r>
              <a:rPr lang="ja-JP" altLang="en-US" b="1" i="1">
                <a:latin typeface="Arial" charset="0"/>
              </a:rPr>
              <a:t>“</a:t>
            </a:r>
            <a:r>
              <a:rPr lang="en-US" b="1" i="1">
                <a:latin typeface="Arial" charset="0"/>
              </a:rPr>
              <a:t>What do you know about your performance today?</a:t>
            </a:r>
            <a:r>
              <a:rPr lang="ja-JP" altLang="en-US" b="1" i="1">
                <a:latin typeface="Arial" charset="0"/>
              </a:rPr>
              <a:t>”</a:t>
            </a:r>
            <a:endParaRPr lang="en-US" b="1" i="1">
              <a:latin typeface="Arial" charset="0"/>
            </a:endParaRPr>
          </a:p>
        </p:txBody>
      </p:sp>
      <p:pic>
        <p:nvPicPr>
          <p:cNvPr id="5123" name="Picture 3" descr="j031559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4300" y="1398588"/>
            <a:ext cx="3657600" cy="2609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9248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401934" y="228988"/>
            <a:ext cx="8310266" cy="787012"/>
          </a:xfrm>
        </p:spPr>
        <p:txBody>
          <a:bodyPr>
            <a:normAutofit/>
          </a:bodyPr>
          <a:lstStyle/>
          <a:p>
            <a:pPr eaLnBrk="1" hangingPunct="1"/>
            <a:r>
              <a:rPr lang="en-US" dirty="0">
                <a:latin typeface="Arial" charset="0"/>
              </a:rPr>
              <a:t>What Do You Know About Your Performance? - 1</a:t>
            </a:r>
          </a:p>
        </p:txBody>
      </p:sp>
      <p:sp>
        <p:nvSpPr>
          <p:cNvPr id="6147" name="Rectangle 5"/>
          <p:cNvSpPr>
            <a:spLocks noGrp="1" noChangeArrowheads="1"/>
          </p:cNvSpPr>
          <p:nvPr>
            <p:ph sz="half" idx="1"/>
          </p:nvPr>
        </p:nvSpPr>
        <p:spPr>
          <a:xfrm>
            <a:off x="388938" y="4102236"/>
            <a:ext cx="4067175" cy="1993763"/>
          </a:xfrm>
        </p:spPr>
        <p:txBody>
          <a:bodyPr/>
          <a:lstStyle/>
          <a:p>
            <a:pPr marL="0" indent="0" eaLnBrk="1" hangingPunct="1">
              <a:lnSpc>
                <a:spcPct val="90000"/>
              </a:lnSpc>
            </a:pPr>
            <a:r>
              <a:rPr lang="en-US" sz="2100" dirty="0">
                <a:latin typeface="Arial" charset="0"/>
              </a:rPr>
              <a:t>Did I meet the commitments for</a:t>
            </a:r>
          </a:p>
          <a:p>
            <a:pPr lvl="1" eaLnBrk="1" hangingPunct="1">
              <a:lnSpc>
                <a:spcPct val="90000"/>
              </a:lnSpc>
            </a:pPr>
            <a:r>
              <a:rPr lang="en-US" sz="2100" dirty="0">
                <a:latin typeface="Arial" charset="0"/>
              </a:rPr>
              <a:t>content?</a:t>
            </a:r>
          </a:p>
          <a:p>
            <a:pPr lvl="1" eaLnBrk="1" hangingPunct="1">
              <a:lnSpc>
                <a:spcPct val="90000"/>
              </a:lnSpc>
            </a:pPr>
            <a:r>
              <a:rPr lang="en-US" sz="2100" dirty="0">
                <a:latin typeface="Arial" charset="0"/>
              </a:rPr>
              <a:t>schedule?</a:t>
            </a:r>
          </a:p>
          <a:p>
            <a:pPr lvl="1" eaLnBrk="1" hangingPunct="1">
              <a:lnSpc>
                <a:spcPct val="90000"/>
              </a:lnSpc>
            </a:pPr>
            <a:r>
              <a:rPr lang="en-US" sz="2100" dirty="0">
                <a:latin typeface="Arial" charset="0"/>
              </a:rPr>
              <a:t>quality?</a:t>
            </a:r>
            <a:endParaRPr lang="en-US" sz="1900" dirty="0">
              <a:latin typeface="Arial" charset="0"/>
            </a:endParaRPr>
          </a:p>
        </p:txBody>
      </p:sp>
      <p:sp>
        <p:nvSpPr>
          <p:cNvPr id="6148" name="Rectangle 6"/>
          <p:cNvSpPr>
            <a:spLocks noGrp="1" noChangeArrowheads="1"/>
          </p:cNvSpPr>
          <p:nvPr>
            <p:ph sz="half" idx="2"/>
          </p:nvPr>
        </p:nvSpPr>
        <p:spPr>
          <a:xfrm>
            <a:off x="4608515" y="4102236"/>
            <a:ext cx="4067107" cy="1993763"/>
          </a:xfrm>
        </p:spPr>
        <p:txBody>
          <a:bodyPr/>
          <a:lstStyle/>
          <a:p>
            <a:pPr marL="0" indent="0" eaLnBrk="1" hangingPunct="1">
              <a:lnSpc>
                <a:spcPct val="90000"/>
              </a:lnSpc>
            </a:pPr>
            <a:r>
              <a:rPr lang="en-US" sz="2100" dirty="0">
                <a:latin typeface="Arial" charset="0"/>
              </a:rPr>
              <a:t>Did the stakeholders like</a:t>
            </a:r>
          </a:p>
          <a:p>
            <a:pPr lvl="1" eaLnBrk="1" hangingPunct="1">
              <a:lnSpc>
                <a:spcPct val="90000"/>
              </a:lnSpc>
            </a:pPr>
            <a:r>
              <a:rPr lang="en-US" sz="2100" dirty="0">
                <a:latin typeface="Arial" charset="0"/>
              </a:rPr>
              <a:t>the product?   </a:t>
            </a:r>
          </a:p>
          <a:p>
            <a:pPr lvl="1" eaLnBrk="1" hangingPunct="1">
              <a:lnSpc>
                <a:spcPct val="90000"/>
              </a:lnSpc>
            </a:pPr>
            <a:r>
              <a:rPr lang="en-US" sz="2100" dirty="0">
                <a:latin typeface="Arial" charset="0"/>
              </a:rPr>
              <a:t>the way in which I managed and communicated?</a:t>
            </a:r>
          </a:p>
        </p:txBody>
      </p:sp>
      <p:cxnSp>
        <p:nvCxnSpPr>
          <p:cNvPr id="6154" name="AutoShape 13"/>
          <p:cNvCxnSpPr>
            <a:cxnSpLocks noChangeShapeType="1"/>
          </p:cNvCxnSpPr>
          <p:nvPr/>
        </p:nvCxnSpPr>
        <p:spPr bwMode="auto">
          <a:xfrm>
            <a:off x="2684463" y="2017506"/>
            <a:ext cx="279400" cy="4762"/>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type="triangle" w="med" len="med"/>
              </a14:hiddenLine>
            </a:ext>
          </a:extLst>
        </p:spPr>
      </p:cxnSp>
      <p:cxnSp>
        <p:nvCxnSpPr>
          <p:cNvPr id="6155" name="AutoShape 14"/>
          <p:cNvCxnSpPr>
            <a:cxnSpLocks noChangeShapeType="1"/>
          </p:cNvCxnSpPr>
          <p:nvPr/>
        </p:nvCxnSpPr>
        <p:spPr bwMode="auto">
          <a:xfrm>
            <a:off x="2684463" y="2017506"/>
            <a:ext cx="279400" cy="4762"/>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type="triangle" w="med" len="med"/>
              </a14:hiddenLine>
            </a:ext>
          </a:extLst>
        </p:spPr>
      </p:cxnSp>
      <p:cxnSp>
        <p:nvCxnSpPr>
          <p:cNvPr id="6156" name="AutoShape 15"/>
          <p:cNvCxnSpPr>
            <a:cxnSpLocks noChangeShapeType="1"/>
          </p:cNvCxnSpPr>
          <p:nvPr/>
        </p:nvCxnSpPr>
        <p:spPr bwMode="auto">
          <a:xfrm>
            <a:off x="2373313" y="1995281"/>
            <a:ext cx="590550" cy="26987"/>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type="triangle" w="med" len="med"/>
              </a14:hiddenLine>
            </a:ext>
          </a:extLst>
        </p:spPr>
      </p:cxnSp>
      <p:sp>
        <p:nvSpPr>
          <p:cNvPr id="6157" name="Text Box 34"/>
          <p:cNvSpPr txBox="1">
            <a:spLocks noChangeArrowheads="1"/>
          </p:cNvSpPr>
          <p:nvPr/>
        </p:nvSpPr>
        <p:spPr bwMode="auto">
          <a:xfrm>
            <a:off x="388938" y="3169579"/>
            <a:ext cx="8323262"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defRPr sz="2000" b="1">
                <a:solidFill>
                  <a:schemeClr val="bg1"/>
                </a:solidFill>
                <a:latin typeface="Arial" charset="0"/>
                <a:ea typeface="ＭＳ Ｐゴシック" charset="0"/>
              </a:defRPr>
            </a:lvl1pPr>
            <a:lvl2pPr marL="742950" indent="-285750">
              <a:defRPr sz="2000" b="1">
                <a:solidFill>
                  <a:schemeClr val="bg1"/>
                </a:solidFill>
                <a:latin typeface="Arial" charset="0"/>
                <a:ea typeface="ＭＳ Ｐゴシック" charset="0"/>
              </a:defRPr>
            </a:lvl2pPr>
            <a:lvl3pPr marL="1143000" indent="-228600">
              <a:defRPr sz="2000" b="1">
                <a:solidFill>
                  <a:schemeClr val="bg1"/>
                </a:solidFill>
                <a:latin typeface="Arial" charset="0"/>
                <a:ea typeface="ＭＳ Ｐゴシック" charset="0"/>
              </a:defRPr>
            </a:lvl3pPr>
            <a:lvl4pPr marL="1600200" indent="-228600">
              <a:defRPr sz="2000" b="1">
                <a:solidFill>
                  <a:schemeClr val="bg1"/>
                </a:solidFill>
                <a:latin typeface="Arial" charset="0"/>
                <a:ea typeface="ＭＳ Ｐゴシック" charset="0"/>
              </a:defRPr>
            </a:lvl4pPr>
            <a:lvl5pPr marL="2057400" indent="-228600">
              <a:defRPr sz="2000" b="1">
                <a:solidFill>
                  <a:schemeClr val="bg1"/>
                </a:solidFill>
                <a:latin typeface="Arial" charset="0"/>
                <a:ea typeface="ＭＳ Ｐゴシック" charset="0"/>
              </a:defRPr>
            </a:lvl5pPr>
            <a:lvl6pPr marL="25146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pPr eaLnBrk="1" hangingPunct="1">
              <a:lnSpc>
                <a:spcPct val="100000"/>
              </a:lnSpc>
            </a:pPr>
            <a:r>
              <a:rPr lang="en-US" sz="2100" b="0" dirty="0">
                <a:solidFill>
                  <a:schemeClr val="tx1"/>
                </a:solidFill>
              </a:rPr>
              <a:t>Most developers understand their performance from </a:t>
            </a:r>
            <a:r>
              <a:rPr lang="ja-JP" altLang="en-US" sz="2100" b="0" dirty="0">
                <a:solidFill>
                  <a:schemeClr val="tx1"/>
                </a:solidFill>
              </a:rPr>
              <a:t>“</a:t>
            </a:r>
            <a:r>
              <a:rPr lang="en-US" sz="2100" b="0" dirty="0">
                <a:solidFill>
                  <a:schemeClr val="tx1"/>
                </a:solidFill>
              </a:rPr>
              <a:t>outside</a:t>
            </a:r>
            <a:r>
              <a:rPr lang="ja-JP" altLang="en-US" sz="2100" b="0" dirty="0">
                <a:solidFill>
                  <a:schemeClr val="tx1"/>
                </a:solidFill>
              </a:rPr>
              <a:t>”</a:t>
            </a:r>
            <a:r>
              <a:rPr lang="en-US" sz="2100" b="0" dirty="0">
                <a:solidFill>
                  <a:schemeClr val="tx1"/>
                </a:solidFill>
              </a:rPr>
              <a:t> </a:t>
            </a:r>
            <a:r>
              <a:rPr lang="en-US" sz="2100" b="0" dirty="0" smtClean="0">
                <a:solidFill>
                  <a:schemeClr val="tx1"/>
                </a:solidFill>
              </a:rPr>
              <a:t/>
            </a:r>
            <a:br>
              <a:rPr lang="en-US" sz="2100" b="0" dirty="0" smtClean="0">
                <a:solidFill>
                  <a:schemeClr val="tx1"/>
                </a:solidFill>
              </a:rPr>
            </a:br>
            <a:r>
              <a:rPr lang="en-US" sz="2100" b="0" dirty="0" smtClean="0">
                <a:solidFill>
                  <a:schemeClr val="tx1"/>
                </a:solidFill>
              </a:rPr>
              <a:t>the </a:t>
            </a:r>
            <a:r>
              <a:rPr lang="en-US" sz="2100" b="0" dirty="0">
                <a:solidFill>
                  <a:schemeClr val="tx1"/>
                </a:solidFill>
              </a:rPr>
              <a:t>box.</a:t>
            </a:r>
          </a:p>
        </p:txBody>
      </p:sp>
      <p:grpSp>
        <p:nvGrpSpPr>
          <p:cNvPr id="6158" name="Group 38"/>
          <p:cNvGrpSpPr>
            <a:grpSpLocks/>
          </p:cNvGrpSpPr>
          <p:nvPr/>
        </p:nvGrpSpPr>
        <p:grpSpPr bwMode="auto">
          <a:xfrm>
            <a:off x="379413" y="1780968"/>
            <a:ext cx="1971675" cy="500063"/>
            <a:chOff x="347" y="1568"/>
            <a:chExt cx="1242" cy="315"/>
          </a:xfrm>
        </p:grpSpPr>
        <p:sp>
          <p:nvSpPr>
            <p:cNvPr id="6166" name="Text Box 16"/>
            <p:cNvSpPr txBox="1">
              <a:spLocks noChangeArrowheads="1"/>
            </p:cNvSpPr>
            <p:nvPr/>
          </p:nvSpPr>
          <p:spPr bwMode="auto">
            <a:xfrm>
              <a:off x="562" y="1628"/>
              <a:ext cx="872" cy="1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lvl1pPr>
                <a:tabLst>
                  <a:tab pos="292100" algn="l"/>
                  <a:tab pos="571500" algn="l"/>
                </a:tabLst>
                <a:defRPr sz="2000" b="1">
                  <a:solidFill>
                    <a:schemeClr val="bg1"/>
                  </a:solidFill>
                  <a:latin typeface="Arial" charset="0"/>
                  <a:ea typeface="ＭＳ Ｐゴシック" charset="0"/>
                </a:defRPr>
              </a:lvl1pPr>
              <a:lvl2pPr marL="742950" indent="-285750">
                <a:tabLst>
                  <a:tab pos="292100" algn="l"/>
                  <a:tab pos="571500" algn="l"/>
                </a:tabLst>
                <a:defRPr sz="2000" b="1">
                  <a:solidFill>
                    <a:schemeClr val="bg1"/>
                  </a:solidFill>
                  <a:latin typeface="Arial" charset="0"/>
                  <a:ea typeface="ＭＳ Ｐゴシック" charset="0"/>
                </a:defRPr>
              </a:lvl2pPr>
              <a:lvl3pPr marL="1143000" indent="-228600">
                <a:tabLst>
                  <a:tab pos="292100" algn="l"/>
                  <a:tab pos="571500" algn="l"/>
                </a:tabLst>
                <a:defRPr sz="2000" b="1">
                  <a:solidFill>
                    <a:schemeClr val="bg1"/>
                  </a:solidFill>
                  <a:latin typeface="Arial" charset="0"/>
                  <a:ea typeface="ＭＳ Ｐゴシック" charset="0"/>
                </a:defRPr>
              </a:lvl3pPr>
              <a:lvl4pPr marL="1600200" indent="-228600">
                <a:tabLst>
                  <a:tab pos="292100" algn="l"/>
                  <a:tab pos="571500" algn="l"/>
                </a:tabLst>
                <a:defRPr sz="2000" b="1">
                  <a:solidFill>
                    <a:schemeClr val="bg1"/>
                  </a:solidFill>
                  <a:latin typeface="Arial" charset="0"/>
                  <a:ea typeface="ＭＳ Ｐゴシック" charset="0"/>
                </a:defRPr>
              </a:lvl4pPr>
              <a:lvl5pPr marL="2057400" indent="-228600">
                <a:tabLst>
                  <a:tab pos="292100" algn="l"/>
                  <a:tab pos="571500" algn="l"/>
                </a:tabLst>
                <a:defRPr sz="2000" b="1">
                  <a:solidFill>
                    <a:schemeClr val="bg1"/>
                  </a:solidFill>
                  <a:latin typeface="Arial" charset="0"/>
                  <a:ea typeface="ＭＳ Ｐゴシック" charset="0"/>
                </a:defRPr>
              </a:lvl5pPr>
              <a:lvl6pPr marL="25146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6pPr>
              <a:lvl7pPr marL="29718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7pPr>
              <a:lvl8pPr marL="34290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8pPr>
              <a:lvl9pPr marL="38862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9pPr>
            </a:lstStyle>
            <a:p>
              <a:pPr eaLnBrk="1" hangingPunct="1">
                <a:lnSpc>
                  <a:spcPct val="100000"/>
                </a:lnSpc>
                <a:spcBef>
                  <a:spcPct val="30000"/>
                </a:spcBef>
              </a:pPr>
              <a:r>
                <a:rPr lang="en-US" sz="1400" dirty="0">
                  <a:solidFill>
                    <a:schemeClr val="tx1"/>
                  </a:solidFill>
                  <a:cs typeface="ＭＳ Ｐゴシック" charset="0"/>
                </a:rPr>
                <a:t>Requirements</a:t>
              </a:r>
            </a:p>
          </p:txBody>
        </p:sp>
        <p:sp>
          <p:nvSpPr>
            <p:cNvPr id="6167" name="AutoShape 36"/>
            <p:cNvSpPr>
              <a:spLocks noChangeArrowheads="1"/>
            </p:cNvSpPr>
            <p:nvPr/>
          </p:nvSpPr>
          <p:spPr bwMode="auto">
            <a:xfrm>
              <a:off x="518" y="1608"/>
              <a:ext cx="900" cy="234"/>
            </a:xfrm>
            <a:prstGeom prst="flowChartTerminator">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lstStyle/>
            <a:p>
              <a:endParaRPr lang="en-US"/>
            </a:p>
          </p:txBody>
        </p:sp>
        <p:sp>
          <p:nvSpPr>
            <p:cNvPr id="6168" name="AutoShape 37"/>
            <p:cNvSpPr>
              <a:spLocks noChangeArrowheads="1"/>
            </p:cNvSpPr>
            <p:nvPr/>
          </p:nvSpPr>
          <p:spPr bwMode="auto">
            <a:xfrm>
              <a:off x="347" y="1568"/>
              <a:ext cx="1242" cy="315"/>
            </a:xfrm>
            <a:prstGeom prst="flowChartTerminator">
              <a:avLst/>
            </a:prstGeom>
            <a:noFill/>
            <a:ln w="63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grpSp>
      <p:grpSp>
        <p:nvGrpSpPr>
          <p:cNvPr id="6159" name="Group 43"/>
          <p:cNvGrpSpPr>
            <a:grpSpLocks/>
          </p:cNvGrpSpPr>
          <p:nvPr/>
        </p:nvGrpSpPr>
        <p:grpSpPr bwMode="auto">
          <a:xfrm>
            <a:off x="6546850" y="1780968"/>
            <a:ext cx="1971675" cy="500063"/>
            <a:chOff x="4070" y="1565"/>
            <a:chExt cx="1242" cy="315"/>
          </a:xfrm>
        </p:grpSpPr>
        <p:sp>
          <p:nvSpPr>
            <p:cNvPr id="6163" name="Text Box 40"/>
            <p:cNvSpPr txBox="1">
              <a:spLocks noChangeArrowheads="1"/>
            </p:cNvSpPr>
            <p:nvPr/>
          </p:nvSpPr>
          <p:spPr bwMode="auto">
            <a:xfrm>
              <a:off x="4440" y="1625"/>
              <a:ext cx="546" cy="1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lvl1pPr>
                <a:tabLst>
                  <a:tab pos="292100" algn="l"/>
                  <a:tab pos="571500" algn="l"/>
                </a:tabLst>
                <a:defRPr sz="2000" b="1">
                  <a:solidFill>
                    <a:schemeClr val="bg1"/>
                  </a:solidFill>
                  <a:latin typeface="Arial" charset="0"/>
                  <a:ea typeface="ＭＳ Ｐゴシック" charset="0"/>
                </a:defRPr>
              </a:lvl1pPr>
              <a:lvl2pPr marL="742950" indent="-285750">
                <a:tabLst>
                  <a:tab pos="292100" algn="l"/>
                  <a:tab pos="571500" algn="l"/>
                </a:tabLst>
                <a:defRPr sz="2000" b="1">
                  <a:solidFill>
                    <a:schemeClr val="bg1"/>
                  </a:solidFill>
                  <a:latin typeface="Arial" charset="0"/>
                  <a:ea typeface="ＭＳ Ｐゴシック" charset="0"/>
                </a:defRPr>
              </a:lvl2pPr>
              <a:lvl3pPr marL="1143000" indent="-228600">
                <a:tabLst>
                  <a:tab pos="292100" algn="l"/>
                  <a:tab pos="571500" algn="l"/>
                </a:tabLst>
                <a:defRPr sz="2000" b="1">
                  <a:solidFill>
                    <a:schemeClr val="bg1"/>
                  </a:solidFill>
                  <a:latin typeface="Arial" charset="0"/>
                  <a:ea typeface="ＭＳ Ｐゴシック" charset="0"/>
                </a:defRPr>
              </a:lvl3pPr>
              <a:lvl4pPr marL="1600200" indent="-228600">
                <a:tabLst>
                  <a:tab pos="292100" algn="l"/>
                  <a:tab pos="571500" algn="l"/>
                </a:tabLst>
                <a:defRPr sz="2000" b="1">
                  <a:solidFill>
                    <a:schemeClr val="bg1"/>
                  </a:solidFill>
                  <a:latin typeface="Arial" charset="0"/>
                  <a:ea typeface="ＭＳ Ｐゴシック" charset="0"/>
                </a:defRPr>
              </a:lvl4pPr>
              <a:lvl5pPr marL="2057400" indent="-228600">
                <a:tabLst>
                  <a:tab pos="292100" algn="l"/>
                  <a:tab pos="571500" algn="l"/>
                </a:tabLst>
                <a:defRPr sz="2000" b="1">
                  <a:solidFill>
                    <a:schemeClr val="bg1"/>
                  </a:solidFill>
                  <a:latin typeface="Arial" charset="0"/>
                  <a:ea typeface="ＭＳ Ｐゴシック" charset="0"/>
                </a:defRPr>
              </a:lvl5pPr>
              <a:lvl6pPr marL="25146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6pPr>
              <a:lvl7pPr marL="29718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7pPr>
              <a:lvl8pPr marL="34290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8pPr>
              <a:lvl9pPr marL="38862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9pPr>
            </a:lstStyle>
            <a:p>
              <a:pPr eaLnBrk="1" hangingPunct="1">
                <a:lnSpc>
                  <a:spcPct val="100000"/>
                </a:lnSpc>
                <a:spcBef>
                  <a:spcPct val="30000"/>
                </a:spcBef>
              </a:pPr>
              <a:r>
                <a:rPr lang="en-US" sz="1400" dirty="0">
                  <a:solidFill>
                    <a:schemeClr val="tx1"/>
                  </a:solidFill>
                  <a:cs typeface="ＭＳ Ｐゴシック" charset="0"/>
                </a:rPr>
                <a:t>Product</a:t>
              </a:r>
            </a:p>
          </p:txBody>
        </p:sp>
        <p:sp>
          <p:nvSpPr>
            <p:cNvPr id="6164" name="AutoShape 41"/>
            <p:cNvSpPr>
              <a:spLocks noChangeArrowheads="1"/>
            </p:cNvSpPr>
            <p:nvPr/>
          </p:nvSpPr>
          <p:spPr bwMode="auto">
            <a:xfrm>
              <a:off x="4241" y="1605"/>
              <a:ext cx="900" cy="234"/>
            </a:xfrm>
            <a:prstGeom prst="flowChartTerminator">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lstStyle/>
            <a:p>
              <a:endParaRPr lang="en-US"/>
            </a:p>
          </p:txBody>
        </p:sp>
        <p:sp>
          <p:nvSpPr>
            <p:cNvPr id="6165" name="AutoShape 42"/>
            <p:cNvSpPr>
              <a:spLocks noChangeArrowheads="1"/>
            </p:cNvSpPr>
            <p:nvPr/>
          </p:nvSpPr>
          <p:spPr bwMode="auto">
            <a:xfrm>
              <a:off x="4070" y="1565"/>
              <a:ext cx="1242" cy="315"/>
            </a:xfrm>
            <a:prstGeom prst="flowChartTerminator">
              <a:avLst/>
            </a:prstGeom>
            <a:noFill/>
            <a:ln w="63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grpSp>
      <p:cxnSp>
        <p:nvCxnSpPr>
          <p:cNvPr id="6160" name="AutoShape 47"/>
          <p:cNvCxnSpPr>
            <a:cxnSpLocks noChangeShapeType="1"/>
            <a:stCxn id="6168" idx="3"/>
            <a:endCxn id="2" idx="0"/>
          </p:cNvCxnSpPr>
          <p:nvPr/>
        </p:nvCxnSpPr>
        <p:spPr bwMode="auto">
          <a:xfrm flipV="1">
            <a:off x="2351088" y="2028528"/>
            <a:ext cx="854133" cy="2472"/>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6161" name="AutoShape 48"/>
          <p:cNvCxnSpPr>
            <a:cxnSpLocks noChangeShapeType="1"/>
            <a:stCxn id="29" idx="2"/>
            <a:endCxn id="6165" idx="1"/>
          </p:cNvCxnSpPr>
          <p:nvPr/>
        </p:nvCxnSpPr>
        <p:spPr bwMode="auto">
          <a:xfrm>
            <a:off x="5857616" y="2028529"/>
            <a:ext cx="689234" cy="2471"/>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grpSp>
        <p:nvGrpSpPr>
          <p:cNvPr id="6" name="Group 5"/>
          <p:cNvGrpSpPr/>
          <p:nvPr/>
        </p:nvGrpSpPr>
        <p:grpSpPr>
          <a:xfrm>
            <a:off x="3205221" y="1123950"/>
            <a:ext cx="2652395" cy="1809156"/>
            <a:chOff x="3004204" y="1673821"/>
            <a:chExt cx="2652395" cy="1809156"/>
          </a:xfrm>
        </p:grpSpPr>
        <p:sp>
          <p:nvSpPr>
            <p:cNvPr id="2" name="TextBox 1"/>
            <p:cNvSpPr txBox="1"/>
            <p:nvPr/>
          </p:nvSpPr>
          <p:spPr>
            <a:xfrm rot="16200000">
              <a:off x="2284292" y="2393733"/>
              <a:ext cx="1809155" cy="369332"/>
            </a:xfrm>
            <a:prstGeom prst="rect">
              <a:avLst/>
            </a:prstGeom>
            <a:solidFill>
              <a:schemeClr val="tx2"/>
            </a:solidFill>
            <a:ln>
              <a:noFill/>
            </a:ln>
          </p:spPr>
          <p:txBody>
            <a:bodyPr wrap="square" rtlCol="0">
              <a:spAutoFit/>
            </a:bodyPr>
            <a:lstStyle/>
            <a:p>
              <a:pPr algn="ctr"/>
              <a:r>
                <a:rPr lang="en-US" b="1" dirty="0" smtClean="0">
                  <a:solidFill>
                    <a:srgbClr val="FFFFFF"/>
                  </a:solidFill>
                  <a:latin typeface="Arial"/>
                  <a:cs typeface="Arial"/>
                </a:rPr>
                <a:t>PLAN</a:t>
              </a:r>
              <a:endParaRPr lang="en-US" b="1" dirty="0">
                <a:solidFill>
                  <a:srgbClr val="FFFFFF"/>
                </a:solidFill>
                <a:latin typeface="Arial"/>
                <a:cs typeface="Arial"/>
              </a:endParaRPr>
            </a:p>
          </p:txBody>
        </p:sp>
        <p:sp>
          <p:nvSpPr>
            <p:cNvPr id="29" name="TextBox 28"/>
            <p:cNvSpPr txBox="1"/>
            <p:nvPr/>
          </p:nvSpPr>
          <p:spPr>
            <a:xfrm rot="16200000">
              <a:off x="4567355" y="2393734"/>
              <a:ext cx="1809155" cy="369332"/>
            </a:xfrm>
            <a:prstGeom prst="rect">
              <a:avLst/>
            </a:prstGeom>
            <a:solidFill>
              <a:schemeClr val="tx2"/>
            </a:solidFill>
            <a:ln>
              <a:noFill/>
            </a:ln>
          </p:spPr>
          <p:txBody>
            <a:bodyPr wrap="square" rtlCol="0">
              <a:spAutoFit/>
            </a:bodyPr>
            <a:lstStyle/>
            <a:p>
              <a:pPr algn="ctr"/>
              <a:r>
                <a:rPr lang="en-US" b="1" dirty="0" smtClean="0">
                  <a:solidFill>
                    <a:srgbClr val="FFFFFF"/>
                  </a:solidFill>
                  <a:latin typeface="Arial"/>
                  <a:cs typeface="Arial"/>
                </a:rPr>
                <a:t>DELIVER</a:t>
              </a:r>
              <a:endParaRPr lang="en-US" b="1" dirty="0">
                <a:solidFill>
                  <a:srgbClr val="FFFFFF"/>
                </a:solidFill>
                <a:latin typeface="Arial"/>
                <a:cs typeface="Arial"/>
              </a:endParaRPr>
            </a:p>
          </p:txBody>
        </p:sp>
        <p:sp>
          <p:nvSpPr>
            <p:cNvPr id="5" name="Rectangle 4"/>
            <p:cNvSpPr/>
            <p:nvPr/>
          </p:nvSpPr>
          <p:spPr>
            <a:xfrm>
              <a:off x="3426430" y="1681095"/>
              <a:ext cx="1809155" cy="1799868"/>
            </a:xfrm>
            <a:prstGeom prst="rect">
              <a:avLst/>
            </a:prstGeom>
            <a:solidFill>
              <a:srgbClr val="00569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Arial"/>
                  <a:cs typeface="Arial"/>
                </a:rPr>
                <a:t>WORK</a:t>
              </a:r>
              <a:endParaRPr lang="en-US" dirty="0"/>
            </a:p>
          </p:txBody>
        </p:sp>
      </p:grpSp>
    </p:spTree>
    <p:extLst>
      <p:ext uri="{BB962C8B-B14F-4D97-AF65-F5344CB8AC3E}">
        <p14:creationId xmlns:p14="http://schemas.microsoft.com/office/powerpoint/2010/main" val="254974036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1934" y="228988"/>
            <a:ext cx="8310266" cy="787012"/>
          </a:xfrm>
        </p:spPr>
        <p:txBody>
          <a:bodyPr>
            <a:normAutofit/>
          </a:bodyPr>
          <a:lstStyle/>
          <a:p>
            <a:pPr eaLnBrk="1" hangingPunct="1"/>
            <a:r>
              <a:rPr lang="en-US" dirty="0">
                <a:latin typeface="Arial" charset="0"/>
              </a:rPr>
              <a:t>What Do You Know About Your Performance? - 2</a:t>
            </a:r>
          </a:p>
        </p:txBody>
      </p:sp>
      <p:sp>
        <p:nvSpPr>
          <p:cNvPr id="7171" name="Rectangle 3"/>
          <p:cNvSpPr>
            <a:spLocks noGrp="1" noChangeArrowheads="1"/>
          </p:cNvSpPr>
          <p:nvPr>
            <p:ph sz="half" idx="1"/>
          </p:nvPr>
        </p:nvSpPr>
        <p:spPr>
          <a:xfrm>
            <a:off x="388938" y="3727644"/>
            <a:ext cx="4067175" cy="2404899"/>
          </a:xfrm>
        </p:spPr>
        <p:txBody>
          <a:bodyPr/>
          <a:lstStyle/>
          <a:p>
            <a:pPr marL="0" indent="0" eaLnBrk="1" hangingPunct="1"/>
            <a:r>
              <a:rPr lang="en-US" sz="2000" dirty="0">
                <a:latin typeface="Arial" charset="0"/>
              </a:rPr>
              <a:t>How do I spend my time?</a:t>
            </a:r>
          </a:p>
          <a:p>
            <a:pPr marL="0" indent="0" eaLnBrk="1" hangingPunct="1"/>
            <a:r>
              <a:rPr lang="en-US" sz="2000" dirty="0">
                <a:latin typeface="Arial" charset="0"/>
              </a:rPr>
              <a:t>Which activities take the most time-- which ones the least?</a:t>
            </a:r>
          </a:p>
          <a:p>
            <a:pPr marL="0" indent="0" eaLnBrk="1" hangingPunct="1"/>
            <a:r>
              <a:rPr lang="en-US" sz="2000" dirty="0">
                <a:latin typeface="Arial" charset="0"/>
              </a:rPr>
              <a:t>How do I make and track my plans?</a:t>
            </a:r>
          </a:p>
          <a:p>
            <a:pPr marL="0" indent="0" eaLnBrk="1" hangingPunct="1"/>
            <a:r>
              <a:rPr lang="en-US" sz="2000" dirty="0">
                <a:latin typeface="Arial" charset="0"/>
              </a:rPr>
              <a:t>When will I be done?</a:t>
            </a:r>
          </a:p>
        </p:txBody>
      </p:sp>
      <p:sp>
        <p:nvSpPr>
          <p:cNvPr id="7172" name="Rectangle 4"/>
          <p:cNvSpPr>
            <a:spLocks noGrp="1" noChangeArrowheads="1"/>
          </p:cNvSpPr>
          <p:nvPr>
            <p:ph sz="half" idx="2"/>
          </p:nvPr>
        </p:nvSpPr>
        <p:spPr>
          <a:xfrm>
            <a:off x="4692651" y="3727644"/>
            <a:ext cx="4067174" cy="2404899"/>
          </a:xfrm>
        </p:spPr>
        <p:txBody>
          <a:bodyPr>
            <a:normAutofit/>
          </a:bodyPr>
          <a:lstStyle/>
          <a:p>
            <a:pPr marL="0" indent="0" eaLnBrk="1" hangingPunct="1"/>
            <a:r>
              <a:rPr lang="en-US" sz="2000">
                <a:latin typeface="Arial" charset="0"/>
              </a:rPr>
              <a:t>How many defects will be in the final product?</a:t>
            </a:r>
          </a:p>
          <a:p>
            <a:pPr marL="0" indent="0" eaLnBrk="1" hangingPunct="1"/>
            <a:r>
              <a:rPr lang="en-US" sz="2000">
                <a:latin typeface="Arial" charset="0"/>
              </a:rPr>
              <a:t>How consistent am I?</a:t>
            </a:r>
          </a:p>
          <a:p>
            <a:pPr marL="0" indent="0" eaLnBrk="1" hangingPunct="1"/>
            <a:r>
              <a:rPr lang="en-US" sz="2000">
                <a:latin typeface="Arial" charset="0"/>
              </a:rPr>
              <a:t>When are defects injected and removed?</a:t>
            </a:r>
          </a:p>
          <a:p>
            <a:pPr marL="0" indent="0" eaLnBrk="1" hangingPunct="1"/>
            <a:r>
              <a:rPr lang="en-US" sz="2000">
                <a:latin typeface="Arial" charset="0"/>
              </a:rPr>
              <a:t>Am I getting better?</a:t>
            </a:r>
          </a:p>
        </p:txBody>
      </p:sp>
      <p:sp>
        <p:nvSpPr>
          <p:cNvPr id="7179" name="Text Box 18"/>
          <p:cNvSpPr txBox="1">
            <a:spLocks noChangeArrowheads="1"/>
          </p:cNvSpPr>
          <p:nvPr/>
        </p:nvSpPr>
        <p:spPr bwMode="auto">
          <a:xfrm>
            <a:off x="388938" y="3215259"/>
            <a:ext cx="8323262"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defRPr sz="2000" b="1">
                <a:solidFill>
                  <a:schemeClr val="bg1"/>
                </a:solidFill>
                <a:latin typeface="Arial" charset="0"/>
                <a:ea typeface="ＭＳ Ｐゴシック" charset="0"/>
              </a:defRPr>
            </a:lvl1pPr>
            <a:lvl2pPr marL="742950" indent="-285750">
              <a:defRPr sz="2000" b="1">
                <a:solidFill>
                  <a:schemeClr val="bg1"/>
                </a:solidFill>
                <a:latin typeface="Arial" charset="0"/>
                <a:ea typeface="ＭＳ Ｐゴシック" charset="0"/>
              </a:defRPr>
            </a:lvl2pPr>
            <a:lvl3pPr marL="1143000" indent="-228600">
              <a:defRPr sz="2000" b="1">
                <a:solidFill>
                  <a:schemeClr val="bg1"/>
                </a:solidFill>
                <a:latin typeface="Arial" charset="0"/>
                <a:ea typeface="ＭＳ Ｐゴシック" charset="0"/>
              </a:defRPr>
            </a:lvl3pPr>
            <a:lvl4pPr marL="1600200" indent="-228600">
              <a:defRPr sz="2000" b="1">
                <a:solidFill>
                  <a:schemeClr val="bg1"/>
                </a:solidFill>
                <a:latin typeface="Arial" charset="0"/>
                <a:ea typeface="ＭＳ Ｐゴシック" charset="0"/>
              </a:defRPr>
            </a:lvl4pPr>
            <a:lvl5pPr marL="2057400" indent="-228600">
              <a:defRPr sz="2000" b="1">
                <a:solidFill>
                  <a:schemeClr val="bg1"/>
                </a:solidFill>
                <a:latin typeface="Arial" charset="0"/>
                <a:ea typeface="ＭＳ Ｐゴシック" charset="0"/>
              </a:defRPr>
            </a:lvl5pPr>
            <a:lvl6pPr marL="25146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6pPr>
            <a:lvl7pPr marL="29718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7pPr>
            <a:lvl8pPr marL="34290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8pPr>
            <a:lvl9pPr marL="3886200" indent="-228600" eaLnBrk="0" fontAlgn="base" hangingPunct="0">
              <a:lnSpc>
                <a:spcPct val="90000"/>
              </a:lnSpc>
              <a:spcBef>
                <a:spcPct val="0"/>
              </a:spcBef>
              <a:spcAft>
                <a:spcPct val="0"/>
              </a:spcAft>
              <a:defRPr sz="2000" b="1">
                <a:solidFill>
                  <a:schemeClr val="bg1"/>
                </a:solidFill>
                <a:latin typeface="Arial" charset="0"/>
                <a:ea typeface="ＭＳ Ｐゴシック" charset="0"/>
              </a:defRPr>
            </a:lvl9pPr>
          </a:lstStyle>
          <a:p>
            <a:pPr eaLnBrk="1" hangingPunct="1">
              <a:lnSpc>
                <a:spcPct val="100000"/>
              </a:lnSpc>
            </a:pPr>
            <a:r>
              <a:rPr lang="en-US" b="0" dirty="0">
                <a:solidFill>
                  <a:schemeClr val="tx1"/>
                </a:solidFill>
              </a:rPr>
              <a:t>But most developers have less insight into </a:t>
            </a:r>
            <a:r>
              <a:rPr lang="ja-JP" altLang="en-US" b="0" dirty="0">
                <a:solidFill>
                  <a:schemeClr val="tx1"/>
                </a:solidFill>
              </a:rPr>
              <a:t>“</a:t>
            </a:r>
            <a:r>
              <a:rPr lang="en-US" b="0" dirty="0">
                <a:solidFill>
                  <a:schemeClr val="tx1"/>
                </a:solidFill>
              </a:rPr>
              <a:t>how</a:t>
            </a:r>
            <a:r>
              <a:rPr lang="ja-JP" altLang="en-US" b="0" dirty="0">
                <a:solidFill>
                  <a:schemeClr val="tx1"/>
                </a:solidFill>
              </a:rPr>
              <a:t>”</a:t>
            </a:r>
            <a:r>
              <a:rPr lang="en-US" b="0" dirty="0">
                <a:solidFill>
                  <a:schemeClr val="tx1"/>
                </a:solidFill>
              </a:rPr>
              <a:t> they do the work.</a:t>
            </a:r>
          </a:p>
        </p:txBody>
      </p:sp>
      <p:cxnSp>
        <p:nvCxnSpPr>
          <p:cNvPr id="22" name="AutoShape 13"/>
          <p:cNvCxnSpPr>
            <a:cxnSpLocks noChangeShapeType="1"/>
          </p:cNvCxnSpPr>
          <p:nvPr/>
        </p:nvCxnSpPr>
        <p:spPr bwMode="auto">
          <a:xfrm>
            <a:off x="2684463" y="2017506"/>
            <a:ext cx="279400" cy="4762"/>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type="triangle" w="med" len="med"/>
              </a14:hiddenLine>
            </a:ext>
          </a:extLst>
        </p:spPr>
      </p:cxnSp>
      <p:cxnSp>
        <p:nvCxnSpPr>
          <p:cNvPr id="23" name="AutoShape 14"/>
          <p:cNvCxnSpPr>
            <a:cxnSpLocks noChangeShapeType="1"/>
          </p:cNvCxnSpPr>
          <p:nvPr/>
        </p:nvCxnSpPr>
        <p:spPr bwMode="auto">
          <a:xfrm>
            <a:off x="2684463" y="2017506"/>
            <a:ext cx="279400" cy="4762"/>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type="triangle" w="med" len="med"/>
              </a14:hiddenLine>
            </a:ext>
          </a:extLst>
        </p:spPr>
      </p:cxnSp>
      <p:cxnSp>
        <p:nvCxnSpPr>
          <p:cNvPr id="24" name="AutoShape 15"/>
          <p:cNvCxnSpPr>
            <a:cxnSpLocks noChangeShapeType="1"/>
          </p:cNvCxnSpPr>
          <p:nvPr/>
        </p:nvCxnSpPr>
        <p:spPr bwMode="auto">
          <a:xfrm>
            <a:off x="2373313" y="1995281"/>
            <a:ext cx="590550" cy="26987"/>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type="triangle" w="med" len="med"/>
              </a14:hiddenLine>
            </a:ext>
          </a:extLst>
        </p:spPr>
      </p:cxnSp>
      <p:grpSp>
        <p:nvGrpSpPr>
          <p:cNvPr id="25" name="Group 38"/>
          <p:cNvGrpSpPr>
            <a:grpSpLocks/>
          </p:cNvGrpSpPr>
          <p:nvPr/>
        </p:nvGrpSpPr>
        <p:grpSpPr bwMode="auto">
          <a:xfrm>
            <a:off x="379413" y="1780968"/>
            <a:ext cx="1971675" cy="500063"/>
            <a:chOff x="347" y="1568"/>
            <a:chExt cx="1242" cy="315"/>
          </a:xfrm>
        </p:grpSpPr>
        <p:sp>
          <p:nvSpPr>
            <p:cNvPr id="26" name="Text Box 16"/>
            <p:cNvSpPr txBox="1">
              <a:spLocks noChangeArrowheads="1"/>
            </p:cNvSpPr>
            <p:nvPr/>
          </p:nvSpPr>
          <p:spPr bwMode="auto">
            <a:xfrm>
              <a:off x="562" y="1628"/>
              <a:ext cx="872" cy="1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lvl1pPr>
                <a:tabLst>
                  <a:tab pos="292100" algn="l"/>
                  <a:tab pos="571500" algn="l"/>
                </a:tabLst>
                <a:defRPr sz="2000" b="1">
                  <a:solidFill>
                    <a:schemeClr val="bg1"/>
                  </a:solidFill>
                  <a:latin typeface="Arial" charset="0"/>
                  <a:ea typeface="ＭＳ Ｐゴシック" charset="0"/>
                </a:defRPr>
              </a:lvl1pPr>
              <a:lvl2pPr marL="742950" indent="-285750">
                <a:tabLst>
                  <a:tab pos="292100" algn="l"/>
                  <a:tab pos="571500" algn="l"/>
                </a:tabLst>
                <a:defRPr sz="2000" b="1">
                  <a:solidFill>
                    <a:schemeClr val="bg1"/>
                  </a:solidFill>
                  <a:latin typeface="Arial" charset="0"/>
                  <a:ea typeface="ＭＳ Ｐゴシック" charset="0"/>
                </a:defRPr>
              </a:lvl2pPr>
              <a:lvl3pPr marL="1143000" indent="-228600">
                <a:tabLst>
                  <a:tab pos="292100" algn="l"/>
                  <a:tab pos="571500" algn="l"/>
                </a:tabLst>
                <a:defRPr sz="2000" b="1">
                  <a:solidFill>
                    <a:schemeClr val="bg1"/>
                  </a:solidFill>
                  <a:latin typeface="Arial" charset="0"/>
                  <a:ea typeface="ＭＳ Ｐゴシック" charset="0"/>
                </a:defRPr>
              </a:lvl3pPr>
              <a:lvl4pPr marL="1600200" indent="-228600">
                <a:tabLst>
                  <a:tab pos="292100" algn="l"/>
                  <a:tab pos="571500" algn="l"/>
                </a:tabLst>
                <a:defRPr sz="2000" b="1">
                  <a:solidFill>
                    <a:schemeClr val="bg1"/>
                  </a:solidFill>
                  <a:latin typeface="Arial" charset="0"/>
                  <a:ea typeface="ＭＳ Ｐゴシック" charset="0"/>
                </a:defRPr>
              </a:lvl4pPr>
              <a:lvl5pPr marL="2057400" indent="-228600">
                <a:tabLst>
                  <a:tab pos="292100" algn="l"/>
                  <a:tab pos="571500" algn="l"/>
                </a:tabLst>
                <a:defRPr sz="2000" b="1">
                  <a:solidFill>
                    <a:schemeClr val="bg1"/>
                  </a:solidFill>
                  <a:latin typeface="Arial" charset="0"/>
                  <a:ea typeface="ＭＳ Ｐゴシック" charset="0"/>
                </a:defRPr>
              </a:lvl5pPr>
              <a:lvl6pPr marL="25146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6pPr>
              <a:lvl7pPr marL="29718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7pPr>
              <a:lvl8pPr marL="34290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8pPr>
              <a:lvl9pPr marL="38862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9pPr>
            </a:lstStyle>
            <a:p>
              <a:pPr eaLnBrk="1" hangingPunct="1">
                <a:lnSpc>
                  <a:spcPct val="100000"/>
                </a:lnSpc>
                <a:spcBef>
                  <a:spcPct val="30000"/>
                </a:spcBef>
              </a:pPr>
              <a:r>
                <a:rPr lang="en-US" sz="1400" dirty="0">
                  <a:solidFill>
                    <a:schemeClr val="tx1"/>
                  </a:solidFill>
                  <a:cs typeface="ＭＳ Ｐゴシック" charset="0"/>
                </a:rPr>
                <a:t>Requirements</a:t>
              </a:r>
            </a:p>
          </p:txBody>
        </p:sp>
        <p:sp>
          <p:nvSpPr>
            <p:cNvPr id="27" name="AutoShape 36"/>
            <p:cNvSpPr>
              <a:spLocks noChangeArrowheads="1"/>
            </p:cNvSpPr>
            <p:nvPr/>
          </p:nvSpPr>
          <p:spPr bwMode="auto">
            <a:xfrm>
              <a:off x="518" y="1608"/>
              <a:ext cx="900" cy="234"/>
            </a:xfrm>
            <a:prstGeom prst="flowChartTerminator">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lstStyle/>
            <a:p>
              <a:endParaRPr lang="en-US"/>
            </a:p>
          </p:txBody>
        </p:sp>
        <p:sp>
          <p:nvSpPr>
            <p:cNvPr id="28" name="AutoShape 37"/>
            <p:cNvSpPr>
              <a:spLocks noChangeArrowheads="1"/>
            </p:cNvSpPr>
            <p:nvPr/>
          </p:nvSpPr>
          <p:spPr bwMode="auto">
            <a:xfrm>
              <a:off x="347" y="1568"/>
              <a:ext cx="1242" cy="315"/>
            </a:xfrm>
            <a:prstGeom prst="flowChartTerminator">
              <a:avLst/>
            </a:prstGeom>
            <a:noFill/>
            <a:ln w="63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grpSp>
      <p:grpSp>
        <p:nvGrpSpPr>
          <p:cNvPr id="29" name="Group 43"/>
          <p:cNvGrpSpPr>
            <a:grpSpLocks/>
          </p:cNvGrpSpPr>
          <p:nvPr/>
        </p:nvGrpSpPr>
        <p:grpSpPr bwMode="auto">
          <a:xfrm>
            <a:off x="6546850" y="1780968"/>
            <a:ext cx="1971675" cy="500063"/>
            <a:chOff x="4070" y="1565"/>
            <a:chExt cx="1242" cy="315"/>
          </a:xfrm>
        </p:grpSpPr>
        <p:sp>
          <p:nvSpPr>
            <p:cNvPr id="30" name="Text Box 40"/>
            <p:cNvSpPr txBox="1">
              <a:spLocks noChangeArrowheads="1"/>
            </p:cNvSpPr>
            <p:nvPr/>
          </p:nvSpPr>
          <p:spPr bwMode="auto">
            <a:xfrm>
              <a:off x="4440" y="1625"/>
              <a:ext cx="546" cy="1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lvl1pPr>
                <a:tabLst>
                  <a:tab pos="292100" algn="l"/>
                  <a:tab pos="571500" algn="l"/>
                </a:tabLst>
                <a:defRPr sz="2000" b="1">
                  <a:solidFill>
                    <a:schemeClr val="bg1"/>
                  </a:solidFill>
                  <a:latin typeface="Arial" charset="0"/>
                  <a:ea typeface="ＭＳ Ｐゴシック" charset="0"/>
                </a:defRPr>
              </a:lvl1pPr>
              <a:lvl2pPr marL="742950" indent="-285750">
                <a:tabLst>
                  <a:tab pos="292100" algn="l"/>
                  <a:tab pos="571500" algn="l"/>
                </a:tabLst>
                <a:defRPr sz="2000" b="1">
                  <a:solidFill>
                    <a:schemeClr val="bg1"/>
                  </a:solidFill>
                  <a:latin typeface="Arial" charset="0"/>
                  <a:ea typeface="ＭＳ Ｐゴシック" charset="0"/>
                </a:defRPr>
              </a:lvl2pPr>
              <a:lvl3pPr marL="1143000" indent="-228600">
                <a:tabLst>
                  <a:tab pos="292100" algn="l"/>
                  <a:tab pos="571500" algn="l"/>
                </a:tabLst>
                <a:defRPr sz="2000" b="1">
                  <a:solidFill>
                    <a:schemeClr val="bg1"/>
                  </a:solidFill>
                  <a:latin typeface="Arial" charset="0"/>
                  <a:ea typeface="ＭＳ Ｐゴシック" charset="0"/>
                </a:defRPr>
              </a:lvl3pPr>
              <a:lvl4pPr marL="1600200" indent="-228600">
                <a:tabLst>
                  <a:tab pos="292100" algn="l"/>
                  <a:tab pos="571500" algn="l"/>
                </a:tabLst>
                <a:defRPr sz="2000" b="1">
                  <a:solidFill>
                    <a:schemeClr val="bg1"/>
                  </a:solidFill>
                  <a:latin typeface="Arial" charset="0"/>
                  <a:ea typeface="ＭＳ Ｐゴシック" charset="0"/>
                </a:defRPr>
              </a:lvl4pPr>
              <a:lvl5pPr marL="2057400" indent="-228600">
                <a:tabLst>
                  <a:tab pos="292100" algn="l"/>
                  <a:tab pos="571500" algn="l"/>
                </a:tabLst>
                <a:defRPr sz="2000" b="1">
                  <a:solidFill>
                    <a:schemeClr val="bg1"/>
                  </a:solidFill>
                  <a:latin typeface="Arial" charset="0"/>
                  <a:ea typeface="ＭＳ Ｐゴシック" charset="0"/>
                </a:defRPr>
              </a:lvl5pPr>
              <a:lvl6pPr marL="25146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6pPr>
              <a:lvl7pPr marL="29718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7pPr>
              <a:lvl8pPr marL="34290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8pPr>
              <a:lvl9pPr marL="3886200" indent="-228600" eaLnBrk="0" fontAlgn="base" hangingPunct="0">
                <a:lnSpc>
                  <a:spcPct val="90000"/>
                </a:lnSpc>
                <a:spcBef>
                  <a:spcPct val="0"/>
                </a:spcBef>
                <a:spcAft>
                  <a:spcPct val="0"/>
                </a:spcAft>
                <a:tabLst>
                  <a:tab pos="292100" algn="l"/>
                  <a:tab pos="571500" algn="l"/>
                </a:tabLst>
                <a:defRPr sz="2000" b="1">
                  <a:solidFill>
                    <a:schemeClr val="bg1"/>
                  </a:solidFill>
                  <a:latin typeface="Arial" charset="0"/>
                  <a:ea typeface="ＭＳ Ｐゴシック" charset="0"/>
                </a:defRPr>
              </a:lvl9pPr>
            </a:lstStyle>
            <a:p>
              <a:pPr eaLnBrk="1" hangingPunct="1">
                <a:lnSpc>
                  <a:spcPct val="100000"/>
                </a:lnSpc>
                <a:spcBef>
                  <a:spcPct val="30000"/>
                </a:spcBef>
              </a:pPr>
              <a:r>
                <a:rPr lang="en-US" sz="1400" dirty="0">
                  <a:solidFill>
                    <a:schemeClr val="tx1"/>
                  </a:solidFill>
                  <a:cs typeface="ＭＳ Ｐゴシック" charset="0"/>
                </a:rPr>
                <a:t>Product</a:t>
              </a:r>
            </a:p>
          </p:txBody>
        </p:sp>
        <p:sp>
          <p:nvSpPr>
            <p:cNvPr id="31" name="AutoShape 41"/>
            <p:cNvSpPr>
              <a:spLocks noChangeArrowheads="1"/>
            </p:cNvSpPr>
            <p:nvPr/>
          </p:nvSpPr>
          <p:spPr bwMode="auto">
            <a:xfrm>
              <a:off x="4241" y="1605"/>
              <a:ext cx="900" cy="234"/>
            </a:xfrm>
            <a:prstGeom prst="flowChartTerminator">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lstStyle/>
            <a:p>
              <a:endParaRPr lang="en-US"/>
            </a:p>
          </p:txBody>
        </p:sp>
        <p:sp>
          <p:nvSpPr>
            <p:cNvPr id="32" name="AutoShape 42"/>
            <p:cNvSpPr>
              <a:spLocks noChangeArrowheads="1"/>
            </p:cNvSpPr>
            <p:nvPr/>
          </p:nvSpPr>
          <p:spPr bwMode="auto">
            <a:xfrm>
              <a:off x="4070" y="1565"/>
              <a:ext cx="1242" cy="315"/>
            </a:xfrm>
            <a:prstGeom prst="flowChartTerminator">
              <a:avLst/>
            </a:prstGeom>
            <a:noFill/>
            <a:ln w="63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grpSp>
      <p:cxnSp>
        <p:nvCxnSpPr>
          <p:cNvPr id="33" name="AutoShape 47"/>
          <p:cNvCxnSpPr>
            <a:cxnSpLocks noChangeShapeType="1"/>
            <a:stCxn id="28" idx="3"/>
            <a:endCxn id="36" idx="0"/>
          </p:cNvCxnSpPr>
          <p:nvPr/>
        </p:nvCxnSpPr>
        <p:spPr bwMode="auto">
          <a:xfrm flipV="1">
            <a:off x="2351088" y="2028528"/>
            <a:ext cx="854133" cy="2472"/>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34" name="AutoShape 48"/>
          <p:cNvCxnSpPr>
            <a:cxnSpLocks noChangeShapeType="1"/>
            <a:stCxn id="37" idx="2"/>
            <a:endCxn id="32" idx="1"/>
          </p:cNvCxnSpPr>
          <p:nvPr/>
        </p:nvCxnSpPr>
        <p:spPr bwMode="auto">
          <a:xfrm>
            <a:off x="5857616" y="2028529"/>
            <a:ext cx="689234" cy="2471"/>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grpSp>
        <p:nvGrpSpPr>
          <p:cNvPr id="35" name="Group 34"/>
          <p:cNvGrpSpPr/>
          <p:nvPr/>
        </p:nvGrpSpPr>
        <p:grpSpPr>
          <a:xfrm>
            <a:off x="3205221" y="1123950"/>
            <a:ext cx="2652395" cy="1809156"/>
            <a:chOff x="3004204" y="1673821"/>
            <a:chExt cx="2652395" cy="1809156"/>
          </a:xfrm>
        </p:grpSpPr>
        <p:sp>
          <p:nvSpPr>
            <p:cNvPr id="36" name="TextBox 35"/>
            <p:cNvSpPr txBox="1"/>
            <p:nvPr/>
          </p:nvSpPr>
          <p:spPr>
            <a:xfrm rot="16200000">
              <a:off x="2284292" y="2393733"/>
              <a:ext cx="1809155" cy="369332"/>
            </a:xfrm>
            <a:prstGeom prst="rect">
              <a:avLst/>
            </a:prstGeom>
            <a:solidFill>
              <a:schemeClr val="tx2"/>
            </a:solidFill>
            <a:ln>
              <a:noFill/>
            </a:ln>
          </p:spPr>
          <p:txBody>
            <a:bodyPr wrap="square" rtlCol="0">
              <a:spAutoFit/>
            </a:bodyPr>
            <a:lstStyle/>
            <a:p>
              <a:pPr algn="ctr"/>
              <a:r>
                <a:rPr lang="en-US" b="1" dirty="0" smtClean="0">
                  <a:solidFill>
                    <a:srgbClr val="FFFFFF"/>
                  </a:solidFill>
                  <a:latin typeface="Arial"/>
                  <a:cs typeface="Arial"/>
                </a:rPr>
                <a:t>PLAN</a:t>
              </a:r>
              <a:endParaRPr lang="en-US" b="1" dirty="0">
                <a:solidFill>
                  <a:srgbClr val="FFFFFF"/>
                </a:solidFill>
                <a:latin typeface="Arial"/>
                <a:cs typeface="Arial"/>
              </a:endParaRPr>
            </a:p>
          </p:txBody>
        </p:sp>
        <p:sp>
          <p:nvSpPr>
            <p:cNvPr id="37" name="TextBox 36"/>
            <p:cNvSpPr txBox="1"/>
            <p:nvPr/>
          </p:nvSpPr>
          <p:spPr>
            <a:xfrm rot="16200000">
              <a:off x="4567355" y="2393734"/>
              <a:ext cx="1809155" cy="369332"/>
            </a:xfrm>
            <a:prstGeom prst="rect">
              <a:avLst/>
            </a:prstGeom>
            <a:solidFill>
              <a:schemeClr val="tx2"/>
            </a:solidFill>
            <a:ln>
              <a:noFill/>
            </a:ln>
          </p:spPr>
          <p:txBody>
            <a:bodyPr wrap="square" rtlCol="0">
              <a:spAutoFit/>
            </a:bodyPr>
            <a:lstStyle/>
            <a:p>
              <a:pPr algn="ctr"/>
              <a:r>
                <a:rPr lang="en-US" b="1" dirty="0" smtClean="0">
                  <a:solidFill>
                    <a:srgbClr val="FFFFFF"/>
                  </a:solidFill>
                  <a:latin typeface="Arial"/>
                  <a:cs typeface="Arial"/>
                </a:rPr>
                <a:t>DELIVER</a:t>
              </a:r>
              <a:endParaRPr lang="en-US" b="1" dirty="0">
                <a:solidFill>
                  <a:srgbClr val="FFFFFF"/>
                </a:solidFill>
                <a:latin typeface="Arial"/>
                <a:cs typeface="Arial"/>
              </a:endParaRPr>
            </a:p>
          </p:txBody>
        </p:sp>
        <p:sp>
          <p:nvSpPr>
            <p:cNvPr id="38" name="Rectangle 37"/>
            <p:cNvSpPr/>
            <p:nvPr/>
          </p:nvSpPr>
          <p:spPr>
            <a:xfrm>
              <a:off x="3426430" y="1681095"/>
              <a:ext cx="1809155" cy="1799868"/>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Arial"/>
                  <a:cs typeface="Arial"/>
                </a:rPr>
                <a:t>WORK</a:t>
              </a:r>
              <a:endParaRPr lang="en-US" dirty="0"/>
            </a:p>
          </p:txBody>
        </p:sp>
      </p:grpSp>
    </p:spTree>
    <p:extLst>
      <p:ext uri="{BB962C8B-B14F-4D97-AF65-F5344CB8AC3E}">
        <p14:creationId xmlns:p14="http://schemas.microsoft.com/office/powerpoint/2010/main" val="376000004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atin typeface="Arial" charset="0"/>
              </a:rPr>
              <a:t>What is a Process?</a:t>
            </a:r>
          </a:p>
        </p:txBody>
      </p:sp>
      <p:sp>
        <p:nvSpPr>
          <p:cNvPr id="8195" name="Rectangle 3"/>
          <p:cNvSpPr>
            <a:spLocks noGrp="1" noChangeArrowheads="1"/>
          </p:cNvSpPr>
          <p:nvPr>
            <p:ph idx="1"/>
          </p:nvPr>
        </p:nvSpPr>
        <p:spPr/>
        <p:txBody>
          <a:bodyPr/>
          <a:lstStyle/>
          <a:p>
            <a:pPr marL="0" indent="0" eaLnBrk="1" hangingPunct="1"/>
            <a:r>
              <a:rPr lang="en-US">
                <a:latin typeface="Arial" charset="0"/>
              </a:rPr>
              <a:t>A process is a description of how you work, a defined and measured set of steps for doing a job. </a:t>
            </a:r>
          </a:p>
          <a:p>
            <a:pPr marL="0" indent="0" eaLnBrk="1" hangingPunct="1"/>
            <a:r>
              <a:rPr lang="en-US">
                <a:latin typeface="Arial" charset="0"/>
              </a:rPr>
              <a:t>A process</a:t>
            </a:r>
          </a:p>
          <a:p>
            <a:pPr lvl="1" eaLnBrk="1" hangingPunct="1"/>
            <a:r>
              <a:rPr lang="en-US">
                <a:latin typeface="Arial" charset="0"/>
              </a:rPr>
              <a:t>guides your work</a:t>
            </a:r>
          </a:p>
          <a:p>
            <a:pPr lvl="1" eaLnBrk="1" hangingPunct="1"/>
            <a:r>
              <a:rPr lang="en-US">
                <a:latin typeface="Arial" charset="0"/>
              </a:rPr>
              <a:t>is usually defined for a job that is done multiple times</a:t>
            </a:r>
          </a:p>
          <a:p>
            <a:pPr lvl="1" eaLnBrk="1" hangingPunct="1"/>
            <a:r>
              <a:rPr lang="en-US">
                <a:latin typeface="Arial" charset="0"/>
              </a:rPr>
              <a:t>provides a foundation for planning</a:t>
            </a:r>
          </a:p>
          <a:p>
            <a:pPr lvl="2" eaLnBrk="1" hangingPunct="1"/>
            <a:r>
              <a:rPr lang="en-US">
                <a:latin typeface="Arial" charset="0"/>
              </a:rPr>
              <a:t>A </a:t>
            </a:r>
            <a:r>
              <a:rPr lang="en-US" i="1">
                <a:latin typeface="Arial" charset="0"/>
              </a:rPr>
              <a:t>process</a:t>
            </a:r>
            <a:r>
              <a:rPr lang="en-US">
                <a:latin typeface="Arial" charset="0"/>
              </a:rPr>
              <a:t> is a template, a generic set of steps.</a:t>
            </a:r>
          </a:p>
          <a:p>
            <a:pPr lvl="2" eaLnBrk="1" hangingPunct="1"/>
            <a:r>
              <a:rPr lang="en-US">
                <a:latin typeface="Arial" charset="0"/>
              </a:rPr>
              <a:t>A </a:t>
            </a:r>
            <a:r>
              <a:rPr lang="en-US" i="1">
                <a:latin typeface="Arial" charset="0"/>
              </a:rPr>
              <a:t>plan</a:t>
            </a:r>
            <a:r>
              <a:rPr lang="en-US">
                <a:latin typeface="Arial" charset="0"/>
              </a:rPr>
              <a:t> is a set of steps for a specific job, plus other information such as effort, costs, and dates.</a:t>
            </a:r>
          </a:p>
        </p:txBody>
      </p:sp>
    </p:spTree>
    <p:extLst>
      <p:ext uri="{BB962C8B-B14F-4D97-AF65-F5344CB8AC3E}">
        <p14:creationId xmlns:p14="http://schemas.microsoft.com/office/powerpoint/2010/main" val="1031356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atin typeface="Arial" charset="0"/>
              </a:rPr>
              <a:t>What is a Personal Process?</a:t>
            </a:r>
          </a:p>
        </p:txBody>
      </p:sp>
      <p:sp>
        <p:nvSpPr>
          <p:cNvPr id="9219" name="Rectangle 3"/>
          <p:cNvSpPr>
            <a:spLocks noGrp="1" noChangeArrowheads="1"/>
          </p:cNvSpPr>
          <p:nvPr>
            <p:ph idx="1"/>
          </p:nvPr>
        </p:nvSpPr>
        <p:spPr/>
        <p:txBody>
          <a:bodyPr/>
          <a:lstStyle/>
          <a:p>
            <a:pPr marL="0" indent="0" eaLnBrk="1" hangingPunct="1"/>
            <a:r>
              <a:rPr lang="en-US">
                <a:latin typeface="Arial" charset="0"/>
              </a:rPr>
              <a:t>When you use a process for your personal work, it is called a personal process.</a:t>
            </a:r>
          </a:p>
          <a:p>
            <a:pPr marL="0" indent="0" eaLnBrk="1" hangingPunct="1"/>
            <a:r>
              <a:rPr lang="en-US">
                <a:latin typeface="Arial" charset="0"/>
              </a:rPr>
              <a:t>It is usually developed from your personal experience.</a:t>
            </a:r>
          </a:p>
          <a:p>
            <a:pPr lvl="1" eaLnBrk="1" hangingPunct="1"/>
            <a:r>
              <a:rPr lang="en-US">
                <a:latin typeface="Arial" charset="0"/>
              </a:rPr>
              <a:t>You often start with a proven process that was developed by someone else.</a:t>
            </a:r>
          </a:p>
          <a:p>
            <a:pPr lvl="1" eaLnBrk="1" hangingPunct="1"/>
            <a:r>
              <a:rPr lang="en-US">
                <a:latin typeface="Arial" charset="0"/>
              </a:rPr>
              <a:t>You modify and improve the process to suit your needs.</a:t>
            </a:r>
          </a:p>
        </p:txBody>
      </p:sp>
    </p:spTree>
    <p:extLst>
      <p:ext uri="{BB962C8B-B14F-4D97-AF65-F5344CB8AC3E}">
        <p14:creationId xmlns:p14="http://schemas.microsoft.com/office/powerpoint/2010/main" val="1792035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eaLnBrk="1" hangingPunct="1"/>
            <a:r>
              <a:rPr lang="en-US">
                <a:latin typeface="Arial" charset="0"/>
              </a:rPr>
              <a:t>Why Define and Use a Personal Process?</a:t>
            </a:r>
          </a:p>
        </p:txBody>
      </p:sp>
      <p:sp>
        <p:nvSpPr>
          <p:cNvPr id="10243" name="Rectangle 5"/>
          <p:cNvSpPr>
            <a:spLocks noGrp="1" noChangeArrowheads="1"/>
          </p:cNvSpPr>
          <p:nvPr>
            <p:ph idx="1"/>
          </p:nvPr>
        </p:nvSpPr>
        <p:spPr/>
        <p:txBody>
          <a:bodyPr/>
          <a:lstStyle/>
          <a:p>
            <a:pPr marL="0" indent="0" eaLnBrk="1" hangingPunct="1"/>
            <a:r>
              <a:rPr lang="en-US" sz="1800">
                <a:latin typeface="Arial" charset="0"/>
              </a:rPr>
              <a:t>Consistency</a:t>
            </a:r>
          </a:p>
          <a:p>
            <a:pPr lvl="1" eaLnBrk="1" hangingPunct="1"/>
            <a:r>
              <a:rPr lang="en-US" sz="1800">
                <a:latin typeface="Arial" charset="0"/>
              </a:rPr>
              <a:t>results likely to be similar</a:t>
            </a:r>
          </a:p>
          <a:p>
            <a:pPr lvl="1" eaLnBrk="1" hangingPunct="1"/>
            <a:r>
              <a:rPr lang="en-US" sz="1800">
                <a:latin typeface="Arial" charset="0"/>
              </a:rPr>
              <a:t>work likely to become predictable</a:t>
            </a:r>
          </a:p>
          <a:p>
            <a:pPr marL="0" indent="0" eaLnBrk="1" hangingPunct="1"/>
            <a:r>
              <a:rPr lang="en-US" sz="1800">
                <a:latin typeface="Arial" charset="0"/>
              </a:rPr>
              <a:t>Efficiency</a:t>
            </a:r>
          </a:p>
          <a:p>
            <a:pPr lvl="1" eaLnBrk="1" hangingPunct="1"/>
            <a:r>
              <a:rPr lang="en-US" sz="1800">
                <a:latin typeface="Arial" charset="0"/>
              </a:rPr>
              <a:t>structures and guides your work (orders the steps, avoids rework)</a:t>
            </a:r>
          </a:p>
          <a:p>
            <a:pPr lvl="1" eaLnBrk="1" hangingPunct="1"/>
            <a:r>
              <a:rPr lang="en-US" sz="1800">
                <a:latin typeface="Arial" charset="0"/>
              </a:rPr>
              <a:t>keeps you focused on what needs to be done now</a:t>
            </a:r>
          </a:p>
          <a:p>
            <a:pPr marL="0" indent="0" eaLnBrk="1" hangingPunct="1"/>
            <a:r>
              <a:rPr lang="en-US" sz="1800">
                <a:latin typeface="Arial" charset="0"/>
              </a:rPr>
              <a:t>Basis for improvement</a:t>
            </a:r>
          </a:p>
          <a:p>
            <a:pPr lvl="1" eaLnBrk="1" hangingPunct="1"/>
            <a:r>
              <a:rPr lang="en-US" sz="1800">
                <a:latin typeface="Arial" charset="0"/>
              </a:rPr>
              <a:t>gathering data on your work helps determine which steps</a:t>
            </a:r>
          </a:p>
          <a:p>
            <a:pPr lvl="2" eaLnBrk="1" hangingPunct="1"/>
            <a:r>
              <a:rPr lang="en-US" sz="1800">
                <a:latin typeface="Arial" charset="0"/>
              </a:rPr>
              <a:t>take the most time</a:t>
            </a:r>
          </a:p>
          <a:p>
            <a:pPr lvl="2" eaLnBrk="1" hangingPunct="1"/>
            <a:r>
              <a:rPr lang="en-US" sz="1800">
                <a:latin typeface="Arial" charset="0"/>
              </a:rPr>
              <a:t>cause you the most trouble</a:t>
            </a:r>
          </a:p>
          <a:p>
            <a:pPr lvl="2" eaLnBrk="1" hangingPunct="1"/>
            <a:r>
              <a:rPr lang="en-US" sz="1800">
                <a:latin typeface="Arial" charset="0"/>
              </a:rPr>
              <a:t>are least effective</a:t>
            </a:r>
          </a:p>
          <a:p>
            <a:pPr lvl="1" eaLnBrk="1" hangingPunct="1"/>
            <a:r>
              <a:rPr lang="en-US" sz="1800">
                <a:latin typeface="Arial" charset="0"/>
              </a:rPr>
              <a:t>this information is helpful in identifying improvement opportunities</a:t>
            </a:r>
          </a:p>
        </p:txBody>
      </p:sp>
    </p:spTree>
    <p:extLst>
      <p:ext uri="{BB962C8B-B14F-4D97-AF65-F5344CB8AC3E}">
        <p14:creationId xmlns:p14="http://schemas.microsoft.com/office/powerpoint/2010/main" val="2921185562"/>
      </p:ext>
    </p:extLst>
  </p:cSld>
  <p:clrMapOvr>
    <a:masterClrMapping/>
  </p:clrMapOvr>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114</TotalTime>
  <Words>1886</Words>
  <Application>Microsoft Office PowerPoint</Application>
  <PresentationFormat>On-screen Show (4:3)</PresentationFormat>
  <Paragraphs>256</Paragraphs>
  <Slides>28</Slides>
  <Notes>27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28</vt:i4>
      </vt:variant>
    </vt:vector>
  </HeadingPairs>
  <TitlesOfParts>
    <vt:vector size="36" baseType="lpstr">
      <vt:lpstr>MS PGothic</vt:lpstr>
      <vt:lpstr>Arial</vt:lpstr>
      <vt:lpstr>Calibri</vt:lpstr>
      <vt:lpstr>Times</vt:lpstr>
      <vt:lpstr>Times New Roman</vt:lpstr>
      <vt:lpstr>PSP Template</vt:lpstr>
      <vt:lpstr>Document</vt:lpstr>
      <vt:lpstr>Clip</vt:lpstr>
      <vt:lpstr>PSP Fundamentals Introduction to the PSP </vt:lpstr>
      <vt:lpstr>PowerPoint Presentation</vt:lpstr>
      <vt:lpstr>Lecture Topics</vt:lpstr>
      <vt:lpstr>Question…</vt:lpstr>
      <vt:lpstr>What Do You Know About Your Performance? - 1</vt:lpstr>
      <vt:lpstr>What Do You Know About Your Performance? - 2</vt:lpstr>
      <vt:lpstr>What is a Process?</vt:lpstr>
      <vt:lpstr>What is a Personal Process?</vt:lpstr>
      <vt:lpstr>Why Define and Use a Personal Process?</vt:lpstr>
      <vt:lpstr>What is the Personal Software Process?</vt:lpstr>
      <vt:lpstr>PSP Principles</vt:lpstr>
      <vt:lpstr>PSP Process Elements</vt:lpstr>
      <vt:lpstr>Scripts</vt:lpstr>
      <vt:lpstr>Basic Process Measures -1</vt:lpstr>
      <vt:lpstr>Basic Process Measures -2</vt:lpstr>
      <vt:lpstr>PSP Core Measures</vt:lpstr>
      <vt:lpstr>Forms</vt:lpstr>
      <vt:lpstr>Standards</vt:lpstr>
      <vt:lpstr>Putting the Elements Together</vt:lpstr>
      <vt:lpstr>Characteristics of a “Good” Process</vt:lpstr>
      <vt:lpstr>Learning the PSP -1 </vt:lpstr>
      <vt:lpstr>Learning the PSP -2</vt:lpstr>
      <vt:lpstr>Course Results</vt:lpstr>
      <vt:lpstr>PSP Estimating Accuracy </vt:lpstr>
      <vt:lpstr>Compile and Test Time – 810 Engineers </vt:lpstr>
      <vt:lpstr>Size and LOC/Hour – 810 Engineers </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25</cp:revision>
  <cp:lastPrinted>2015-11-05T19:18:24Z</cp:lastPrinted>
  <dcterms:created xsi:type="dcterms:W3CDTF">2016-03-14T18:33:10Z</dcterms:created>
  <dcterms:modified xsi:type="dcterms:W3CDTF">2018-09-06T00:14:48Z</dcterms:modified>
</cp:coreProperties>
</file>